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16" r:id="rId2"/>
  </p:sldMasterIdLst>
  <p:notesMasterIdLst>
    <p:notesMasterId r:id="rId18"/>
  </p:notesMasterIdLst>
  <p:handoutMasterIdLst>
    <p:handoutMasterId r:id="rId19"/>
  </p:handoutMasterIdLst>
  <p:sldIdLst>
    <p:sldId id="256" r:id="rId3"/>
    <p:sldId id="618" r:id="rId4"/>
    <p:sldId id="619" r:id="rId5"/>
    <p:sldId id="620" r:id="rId6"/>
    <p:sldId id="631" r:id="rId7"/>
    <p:sldId id="628" r:id="rId8"/>
    <p:sldId id="622" r:id="rId9"/>
    <p:sldId id="632" r:id="rId10"/>
    <p:sldId id="261" r:id="rId11"/>
    <p:sldId id="262" r:id="rId12"/>
    <p:sldId id="263" r:id="rId13"/>
    <p:sldId id="637" r:id="rId14"/>
    <p:sldId id="623" r:id="rId15"/>
    <p:sldId id="625" r:id="rId16"/>
    <p:sldId id="638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1F5"/>
    <a:srgbClr val="D3EBF1"/>
    <a:srgbClr val="B0DAE6"/>
    <a:srgbClr val="FFFFFF"/>
    <a:srgbClr val="7CC3D6"/>
    <a:srgbClr val="00AEF0"/>
    <a:srgbClr val="FB05BB"/>
    <a:srgbClr val="FF0000"/>
    <a:srgbClr val="FF0066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90" autoAdjust="0"/>
    <p:restoredTop sz="91452" autoAdjust="0"/>
  </p:normalViewPr>
  <p:slideViewPr>
    <p:cSldViewPr>
      <p:cViewPr varScale="1">
        <p:scale>
          <a:sx n="103" d="100"/>
          <a:sy n="103" d="100"/>
        </p:scale>
        <p:origin x="436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she Golani" userId="480c168e-785c-4bd6-b5ce-93e0f1c2ff86" providerId="ADAL" clId="{5C942CEB-5F1B-4F3C-BFE4-25458398EE87}"/>
    <pc:docChg chg="modSld">
      <pc:chgData name="Moshe Golani" userId="480c168e-785c-4bd6-b5ce-93e0f1c2ff86" providerId="ADAL" clId="{5C942CEB-5F1B-4F3C-BFE4-25458398EE87}" dt="2023-11-09T05:33:10.716" v="17" actId="6549"/>
      <pc:docMkLst>
        <pc:docMk/>
      </pc:docMkLst>
      <pc:sldChg chg="modSp mod">
        <pc:chgData name="Moshe Golani" userId="480c168e-785c-4bd6-b5ce-93e0f1c2ff86" providerId="ADAL" clId="{5C942CEB-5F1B-4F3C-BFE4-25458398EE87}" dt="2023-11-09T05:33:10.716" v="17" actId="6549"/>
        <pc:sldMkLst>
          <pc:docMk/>
          <pc:sldMk cId="3232053997" sldId="619"/>
        </pc:sldMkLst>
        <pc:spChg chg="mod">
          <ac:chgData name="Moshe Golani" userId="480c168e-785c-4bd6-b5ce-93e0f1c2ff86" providerId="ADAL" clId="{5C942CEB-5F1B-4F3C-BFE4-25458398EE87}" dt="2023-11-09T05:33:10.716" v="17" actId="6549"/>
          <ac:spMkLst>
            <pc:docMk/>
            <pc:sldMk cId="3232053997" sldId="619"/>
            <ac:spMk id="7" creationId="{2153BFD7-E6C0-A89D-DE7C-25FC8D7EB35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866123-C951-4533-8188-340B4CB51014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3BFDC86-3650-48A1-8D8E-0DF7643061E3}">
      <dgm:prSet phldrT="[Text]" custT="1"/>
      <dgm:spPr/>
      <dgm:t>
        <a:bodyPr/>
        <a:lstStyle/>
        <a:p>
          <a:r>
            <a:rPr lang="en-US" sz="1300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Test Readiness Review (TRR)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1C4C611-B999-4819-B351-83431FAFD29D}" type="parTrans" cxnId="{E11A206E-85DA-4CD8-8AB7-C15599522A33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7192419-4AB6-4E36-90CA-44983E062292}" type="sibTrans" cxnId="{E11A206E-85DA-4CD8-8AB7-C15599522A33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CAF9897-EF6F-4CFD-894C-0C9D5B79521F}">
      <dgm:prSet phldrT="[Text]" custT="1"/>
      <dgm:spPr/>
      <dgm:t>
        <a:bodyPr/>
        <a:lstStyle/>
        <a:p>
          <a:r>
            <a:rPr lang="en-US" sz="1300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+ 2</a:t>
          </a:r>
          <a:r>
            <a:rPr lang="he-IL" sz="1300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r>
            <a:rPr lang="en-US" sz="1300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m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63AD19E-209B-4F05-ACBB-FDA77065DCCA}" type="parTrans" cxnId="{8CCB137E-0033-4C10-A87F-351D88149A84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C2119CD-5C92-4FC8-980E-53D657396C22}" type="sibTrans" cxnId="{8CCB137E-0033-4C10-A87F-351D88149A84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5F2B9DD-8363-4791-8DEE-7245D5857269}">
      <dgm:prSet phldrT="[Text]" custT="1"/>
      <dgm:spPr/>
      <dgm:t>
        <a:bodyPr/>
        <a:lstStyle/>
        <a:p>
          <a:r>
            <a:rPr lang="en-US" sz="1300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Flight Readiness Review (FRR)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EB3B4A4-AFF1-4218-8977-4FD06B1A6B8E}" type="parTrans" cxnId="{04168897-591C-4B2E-A44F-4A8CD0381067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8D3D66C-CF7A-4151-BFD9-5A8728F1CE85}" type="sibTrans" cxnId="{04168897-591C-4B2E-A44F-4A8CD0381067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09F22CA-0CB7-47B0-8EC1-4EF89D0F8B63}">
      <dgm:prSet phldrT="[Text]" custT="1"/>
      <dgm:spPr/>
      <dgm:t>
        <a:bodyPr/>
        <a:lstStyle/>
        <a:p>
          <a:r>
            <a:rPr lang="en-US" sz="1300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+ 24m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B9C4EBC-EFFF-4E20-A49C-5EAE8D85BCCD}" type="parTrans" cxnId="{999C46B7-5A93-4988-B777-42BE83E5CD0A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EA64B93-ED62-4453-8441-BA0790BFCBA3}" type="sibTrans" cxnId="{999C46B7-5A93-4988-B777-42BE83E5CD0A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BD74DAC-2FD7-4862-A621-F4B368C67754}">
      <dgm:prSet phldrT="[Text]" custT="1"/>
      <dgm:spPr/>
      <dgm:t>
        <a:bodyPr/>
        <a:lstStyle/>
        <a:p>
          <a:r>
            <a:rPr lang="en-US" sz="1300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Launch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4D5FF2D-F156-41D1-B1CC-C99D33EC1629}" type="parTrans" cxnId="{E8844EF3-14A7-4097-8A5E-A110B5A09EE2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FFDA7D3-E764-45D1-80A0-5658CCE8E748}" type="sibTrans" cxnId="{E8844EF3-14A7-4097-8A5E-A110B5A09EE2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E7D7986-3F99-47CE-BED3-FD8AF37B80F2}">
      <dgm:prSet phldrT="[Text]" custT="1"/>
      <dgm:spPr/>
      <dgm:t>
        <a:bodyPr/>
        <a:lstStyle/>
        <a:p>
          <a:r>
            <a:rPr lang="en-US" sz="1300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+ 25m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93F6000-439D-44FD-B8D4-0286731A1FDF}" type="parTrans" cxnId="{F1E973CF-2DAD-432D-80F4-95564F6539F6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5F25F38-2A72-4CB5-BDF0-9D512EC63657}" type="sibTrans" cxnId="{F1E973CF-2DAD-432D-80F4-95564F6539F6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D3B7558-8227-48CD-92D0-80D47CF9A89D}">
      <dgm:prSet phldrT="[Text]" custT="1"/>
      <dgm:spPr/>
      <dgm:t>
        <a:bodyPr/>
        <a:lstStyle/>
        <a:p>
          <a:r>
            <a:rPr lang="en-US" sz="1300" b="1">
              <a:effectLst/>
              <a:latin typeface="Segoe UI" panose="020B0502040204020203" pitchFamily="34" charset="0"/>
              <a:cs typeface="Segoe UI" panose="020B0502040204020203" pitchFamily="34" charset="0"/>
            </a:rPr>
            <a:t>In Orbit Tests (IOT) review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F2CB85C-5994-4F15-9D37-40211AB217E9}" type="parTrans" cxnId="{BB40CDD0-C114-4DA1-A8EC-4ABF984D06D4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A708197-EFEE-4E11-BDF5-5964E71941B0}" type="sibTrans" cxnId="{BB40CDD0-C114-4DA1-A8EC-4ABF984D06D4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84AE2E0-0288-4B69-A5C1-A549A9848970}">
      <dgm:prSet phldrT="[Text]" custT="1"/>
      <dgm:spPr/>
      <dgm:t>
        <a:bodyPr/>
        <a:lstStyle/>
        <a:p>
          <a:r>
            <a:rPr lang="en-US" sz="1300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Launch + 4m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63D5A8D-6A94-4C50-A11B-0CBBABA61E93}" type="parTrans" cxnId="{0A55427B-DBE8-43DD-B176-95E82E29BE2F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8838FC4-F6FA-4800-A742-02B8049FBCB8}" type="sibTrans" cxnId="{0A55427B-DBE8-43DD-B176-95E82E29BE2F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6DB31A0-600C-4762-B414-E4530EE0C987}">
      <dgm:prSet phldrT="[Text]" custT="1"/>
      <dgm:spPr/>
      <dgm:t>
        <a:bodyPr/>
        <a:lstStyle/>
        <a:p>
          <a:r>
            <a:rPr lang="en-US" sz="1300" b="1" dirty="0">
              <a:latin typeface="Segoe UI" panose="020B0502040204020203" pitchFamily="34" charset="0"/>
              <a:cs typeface="Segoe UI" panose="020B0502040204020203" pitchFamily="34" charset="0"/>
            </a:rPr>
            <a:t>Operation</a:t>
          </a:r>
        </a:p>
      </dgm:t>
    </dgm:pt>
    <dgm:pt modelId="{A4004EB5-5239-4DA5-8BAD-0F5734891B8F}" type="parTrans" cxnId="{3C9E9D74-A401-4EF3-88D0-85A6731EBD33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B06A0E7-A623-4FAB-AF26-A681773F115E}" type="sibTrans" cxnId="{3C9E9D74-A401-4EF3-88D0-85A6731EBD33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44D266B-F74F-4DEA-A35E-67BA9AC43ED3}">
      <dgm:prSet phldrT="[Text]" custT="1"/>
      <dgm:spPr/>
      <dgm:t>
        <a:bodyPr/>
        <a:lstStyle/>
        <a:p>
          <a:r>
            <a:rPr lang="en-US" sz="1300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Launch + 6m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BDB00CD-EBBE-4DE7-920E-46FA5C58C49E}" type="parTrans" cxnId="{B1E58527-0175-4FF5-854D-C9EBF465A40A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832BFE1-2DF4-49C8-8AFC-32D29BE3CA3C}" type="sibTrans" cxnId="{B1E58527-0175-4FF5-854D-C9EBF465A40A}">
      <dgm:prSet/>
      <dgm:spPr/>
      <dgm:t>
        <a:bodyPr/>
        <a:lstStyle/>
        <a:p>
          <a:endParaRPr lang="en-US" sz="13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5C7C299-3D4D-461C-8B0C-07580CEBE129}">
      <dgm:prSet phldrT="[Text]" custT="1"/>
      <dgm:spPr/>
      <dgm:t>
        <a:bodyPr/>
        <a:lstStyle/>
        <a:p>
          <a:r>
            <a:rPr lang="he-IL" sz="1300" b="1" dirty="0">
              <a:latin typeface="Segoe UI" panose="020B0502040204020203" pitchFamily="34" charset="0"/>
              <a:cs typeface="Segoe UI" panose="020B0502040204020203" pitchFamily="34" charset="0"/>
            </a:rPr>
            <a:t>פברואר 26'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F98D7C0-44C4-408B-A596-11BA0117FD57}" type="parTrans" cxnId="{71F99C1E-78AE-4012-9CF0-70AFB1C96128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B2F83CA-EA21-4A30-AB40-9DE252AC9AEF}" type="sibTrans" cxnId="{71F99C1E-78AE-4012-9CF0-70AFB1C96128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94B68B4-2E69-4626-A281-5A73E305D53B}">
      <dgm:prSet phldrT="[Text]" custT="1"/>
      <dgm:spPr/>
      <dgm:t>
        <a:bodyPr/>
        <a:lstStyle/>
        <a:p>
          <a:r>
            <a:rPr lang="he-IL" sz="1300" b="1" dirty="0">
              <a:latin typeface="Segoe UI" panose="020B0502040204020203" pitchFamily="34" charset="0"/>
              <a:cs typeface="Segoe UI" panose="020B0502040204020203" pitchFamily="34" charset="0"/>
            </a:rPr>
            <a:t>יוני 26'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937687C-E3FC-4F0B-812A-2CBDA0D4C97E}" type="parTrans" cxnId="{837E806C-EE2F-4303-8A15-7373F905DC12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7277206-E405-4E8F-B5D6-3B521D16988A}" type="sibTrans" cxnId="{837E806C-EE2F-4303-8A15-7373F905DC12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DD08C8A-5181-4B3C-AB44-29A8F64B3366}">
      <dgm:prSet phldrT="[Text]" custT="1"/>
      <dgm:spPr/>
      <dgm:t>
        <a:bodyPr/>
        <a:lstStyle/>
        <a:p>
          <a:r>
            <a:rPr lang="he-IL" sz="1300" b="1" dirty="0">
              <a:latin typeface="Segoe UI" panose="020B0502040204020203" pitchFamily="34" charset="0"/>
              <a:cs typeface="Segoe UI" panose="020B0502040204020203" pitchFamily="34" charset="0"/>
            </a:rPr>
            <a:t>יולי 26'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D13446F-CC6D-4A98-AC77-2C3E769A2966}" type="parTrans" cxnId="{13A6B2F5-68E2-4C3F-9D03-52AFFF7C79E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204D929-37ED-4E9D-AD25-8DD79CF2F00F}" type="sibTrans" cxnId="{13A6B2F5-68E2-4C3F-9D03-52AFFF7C79E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BCAC5DA-E0FB-4E9E-A185-CD506357D859}">
      <dgm:prSet phldrT="[Text]" custT="1"/>
      <dgm:spPr/>
      <dgm:t>
        <a:bodyPr/>
        <a:lstStyle/>
        <a:p>
          <a:r>
            <a:rPr lang="he-IL" sz="1300" b="1" dirty="0">
              <a:latin typeface="Segoe UI" panose="020B0502040204020203" pitchFamily="34" charset="0"/>
              <a:cs typeface="Segoe UI" panose="020B0502040204020203" pitchFamily="34" charset="0"/>
            </a:rPr>
            <a:t>נובמבר 26'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5C7D211-3E06-4D46-A608-9008D1F84F6B}" type="parTrans" cxnId="{2A811F18-483C-45A3-921C-50595BF32C4A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8E7EDB4-92ED-4984-9CCA-4934B4B3536F}" type="sibTrans" cxnId="{2A811F18-483C-45A3-921C-50595BF32C4A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F59D53C-8A9F-45CC-9AB0-4512ED16DA37}">
      <dgm:prSet phldrT="[Text]" custT="1"/>
      <dgm:spPr/>
      <dgm:t>
        <a:bodyPr/>
        <a:lstStyle/>
        <a:p>
          <a:r>
            <a:rPr lang="he-IL" sz="1300" b="1" dirty="0">
              <a:latin typeface="Segoe UI" panose="020B0502040204020203" pitchFamily="34" charset="0"/>
              <a:cs typeface="Segoe UI" panose="020B0502040204020203" pitchFamily="34" charset="0"/>
            </a:rPr>
            <a:t>ינואר 27'</a:t>
          </a:r>
          <a:endParaRPr lang="en-US" sz="13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8295E7A-2B3C-4FD5-A0EB-E7C0563568FB}" type="parTrans" cxnId="{12C3C811-5D77-49E5-9510-5F8F65E56F13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6635DE1-29CB-4226-9A9B-E09C8C7E2924}" type="sibTrans" cxnId="{12C3C811-5D77-49E5-9510-5F8F65E56F13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57D7F57-B4EE-4322-9C3F-376431ACF0B8}" type="pres">
      <dgm:prSet presAssocID="{8E866123-C951-4533-8188-340B4CB51014}" presName="Name0" presStyleCnt="0">
        <dgm:presLayoutVars>
          <dgm:dir/>
          <dgm:animLvl val="lvl"/>
          <dgm:resizeHandles val="exact"/>
        </dgm:presLayoutVars>
      </dgm:prSet>
      <dgm:spPr/>
    </dgm:pt>
    <dgm:pt modelId="{B0DD99EA-915B-424D-9141-636FC04D3447}" type="pres">
      <dgm:prSet presAssocID="{83BFDC86-3650-48A1-8D8E-0DF7643061E3}" presName="composite" presStyleCnt="0"/>
      <dgm:spPr/>
    </dgm:pt>
    <dgm:pt modelId="{6F3C6BCC-3A2F-41B9-8908-F92844B8736A}" type="pres">
      <dgm:prSet presAssocID="{83BFDC86-3650-48A1-8D8E-0DF7643061E3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A5892C-43D9-494F-9AEB-C83173425C55}" type="pres">
      <dgm:prSet presAssocID="{83BFDC86-3650-48A1-8D8E-0DF7643061E3}" presName="desTx" presStyleLbl="revTx" presStyleIdx="0" presStyleCnt="5">
        <dgm:presLayoutVars>
          <dgm:bulletEnabled val="1"/>
        </dgm:presLayoutVars>
      </dgm:prSet>
      <dgm:spPr/>
    </dgm:pt>
    <dgm:pt modelId="{7251D08B-A87A-4BA3-96E4-A8B905723FAD}" type="pres">
      <dgm:prSet presAssocID="{E7192419-4AB6-4E36-90CA-44983E062292}" presName="space" presStyleCnt="0"/>
      <dgm:spPr/>
    </dgm:pt>
    <dgm:pt modelId="{FC3AA5AF-3A13-4E2F-BA4B-BA123CCF3ADD}" type="pres">
      <dgm:prSet presAssocID="{65F2B9DD-8363-4791-8DEE-7245D5857269}" presName="composite" presStyleCnt="0"/>
      <dgm:spPr/>
    </dgm:pt>
    <dgm:pt modelId="{801DEDB0-8514-4B02-A3C8-56B8094FDF11}" type="pres">
      <dgm:prSet presAssocID="{65F2B9DD-8363-4791-8DEE-7245D5857269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C5525C9-AB4D-401A-B5CB-74E203BB07B2}" type="pres">
      <dgm:prSet presAssocID="{65F2B9DD-8363-4791-8DEE-7245D5857269}" presName="desTx" presStyleLbl="revTx" presStyleIdx="1" presStyleCnt="5">
        <dgm:presLayoutVars>
          <dgm:bulletEnabled val="1"/>
        </dgm:presLayoutVars>
      </dgm:prSet>
      <dgm:spPr/>
    </dgm:pt>
    <dgm:pt modelId="{3DA20800-266E-4A72-AF24-A390B327438F}" type="pres">
      <dgm:prSet presAssocID="{E8D3D66C-CF7A-4151-BFD9-5A8728F1CE85}" presName="space" presStyleCnt="0"/>
      <dgm:spPr/>
    </dgm:pt>
    <dgm:pt modelId="{8D1F17CA-65A2-4DB3-A095-A8D6ED232F5B}" type="pres">
      <dgm:prSet presAssocID="{FBD74DAC-2FD7-4862-A621-F4B368C67754}" presName="composite" presStyleCnt="0"/>
      <dgm:spPr/>
    </dgm:pt>
    <dgm:pt modelId="{6DC5329B-C5E7-4B09-B0A7-79A8C8D29341}" type="pres">
      <dgm:prSet presAssocID="{FBD74DAC-2FD7-4862-A621-F4B368C67754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B3C9F6F-0E68-4F3A-9FC2-41E4E830C758}" type="pres">
      <dgm:prSet presAssocID="{FBD74DAC-2FD7-4862-A621-F4B368C67754}" presName="desTx" presStyleLbl="revTx" presStyleIdx="2" presStyleCnt="5">
        <dgm:presLayoutVars>
          <dgm:bulletEnabled val="1"/>
        </dgm:presLayoutVars>
      </dgm:prSet>
      <dgm:spPr/>
    </dgm:pt>
    <dgm:pt modelId="{E64A2A45-4693-4EFD-9DB8-89C2BCE5100E}" type="pres">
      <dgm:prSet presAssocID="{FFFDA7D3-E764-45D1-80A0-5658CCE8E748}" presName="space" presStyleCnt="0"/>
      <dgm:spPr/>
    </dgm:pt>
    <dgm:pt modelId="{1BA5279C-F718-47A7-937B-50A915D56B35}" type="pres">
      <dgm:prSet presAssocID="{7D3B7558-8227-48CD-92D0-80D47CF9A89D}" presName="composite" presStyleCnt="0"/>
      <dgm:spPr/>
    </dgm:pt>
    <dgm:pt modelId="{BE25B65A-6469-420C-A4C7-127F2A1B9A66}" type="pres">
      <dgm:prSet presAssocID="{7D3B7558-8227-48CD-92D0-80D47CF9A89D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C24B4F38-61FB-40FC-966C-85D59EB6FBFB}" type="pres">
      <dgm:prSet presAssocID="{7D3B7558-8227-48CD-92D0-80D47CF9A89D}" presName="desTx" presStyleLbl="revTx" presStyleIdx="3" presStyleCnt="5">
        <dgm:presLayoutVars>
          <dgm:bulletEnabled val="1"/>
        </dgm:presLayoutVars>
      </dgm:prSet>
      <dgm:spPr/>
    </dgm:pt>
    <dgm:pt modelId="{8C1EEA68-CDB2-47FF-A95A-9824616CE809}" type="pres">
      <dgm:prSet presAssocID="{5A708197-EFEE-4E11-BDF5-5964E71941B0}" presName="space" presStyleCnt="0"/>
      <dgm:spPr/>
    </dgm:pt>
    <dgm:pt modelId="{B2AADFE5-89A1-4110-A30D-01CF1BA6EA31}" type="pres">
      <dgm:prSet presAssocID="{26DB31A0-600C-4762-B414-E4530EE0C987}" presName="composite" presStyleCnt="0"/>
      <dgm:spPr/>
    </dgm:pt>
    <dgm:pt modelId="{B309B4A6-B961-482A-ABE4-B12DE48F2395}" type="pres">
      <dgm:prSet presAssocID="{26DB31A0-600C-4762-B414-E4530EE0C987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757AB36-1DC9-4A00-914B-6A66D90A2E05}" type="pres">
      <dgm:prSet presAssocID="{26DB31A0-600C-4762-B414-E4530EE0C987}" presName="desTx" presStyleLbl="revTx" presStyleIdx="4" presStyleCnt="5">
        <dgm:presLayoutVars>
          <dgm:bulletEnabled val="1"/>
        </dgm:presLayoutVars>
      </dgm:prSet>
      <dgm:spPr/>
    </dgm:pt>
  </dgm:ptLst>
  <dgm:cxnLst>
    <dgm:cxn modelId="{12C3C811-5D77-49E5-9510-5F8F65E56F13}" srcId="{26DB31A0-600C-4762-B414-E4530EE0C987}" destId="{2F59D53C-8A9F-45CC-9AB0-4512ED16DA37}" srcOrd="1" destOrd="0" parTransId="{F8295E7A-2B3C-4FD5-A0EB-E7C0563568FB}" sibTransId="{F6635DE1-29CB-4226-9A9B-E09C8C7E2924}"/>
    <dgm:cxn modelId="{2A811F18-483C-45A3-921C-50595BF32C4A}" srcId="{7D3B7558-8227-48CD-92D0-80D47CF9A89D}" destId="{9BCAC5DA-E0FB-4E9E-A185-CD506357D859}" srcOrd="1" destOrd="0" parTransId="{05C7D211-3E06-4D46-A608-9008D1F84F6B}" sibTransId="{68E7EDB4-92ED-4984-9CCA-4934B4B3536F}"/>
    <dgm:cxn modelId="{71F99C1E-78AE-4012-9CF0-70AFB1C96128}" srcId="{83BFDC86-3650-48A1-8D8E-0DF7643061E3}" destId="{D5C7C299-3D4D-461C-8B0C-07580CEBE129}" srcOrd="1" destOrd="0" parTransId="{6F98D7C0-44C4-408B-A596-11BA0117FD57}" sibTransId="{5B2F83CA-EA21-4A30-AB40-9DE252AC9AEF}"/>
    <dgm:cxn modelId="{B1E58527-0175-4FF5-854D-C9EBF465A40A}" srcId="{26DB31A0-600C-4762-B414-E4530EE0C987}" destId="{F44D266B-F74F-4DEA-A35E-67BA9AC43ED3}" srcOrd="0" destOrd="0" parTransId="{5BDB00CD-EBBE-4DE7-920E-46FA5C58C49E}" sibTransId="{9832BFE1-2DF4-49C8-8AFC-32D29BE3CA3C}"/>
    <dgm:cxn modelId="{16BB6A2B-EA76-42C0-86B9-C6EC8095D05E}" type="presOf" srcId="{0E7D7986-3F99-47CE-BED3-FD8AF37B80F2}" destId="{DB3C9F6F-0E68-4F3A-9FC2-41E4E830C758}" srcOrd="0" destOrd="0" presId="urn:microsoft.com/office/officeart/2005/8/layout/chevron1"/>
    <dgm:cxn modelId="{4A551134-E0D0-487F-A1C2-055209F89522}" type="presOf" srcId="{FBD74DAC-2FD7-4862-A621-F4B368C67754}" destId="{6DC5329B-C5E7-4B09-B0A7-79A8C8D29341}" srcOrd="0" destOrd="0" presId="urn:microsoft.com/office/officeart/2005/8/layout/chevron1"/>
    <dgm:cxn modelId="{B3862D38-177B-4CC5-9974-4D50A7197D23}" type="presOf" srcId="{0CAF9897-EF6F-4CFD-894C-0C9D5B79521F}" destId="{87A5892C-43D9-494F-9AEB-C83173425C55}" srcOrd="0" destOrd="0" presId="urn:microsoft.com/office/officeart/2005/8/layout/chevron1"/>
    <dgm:cxn modelId="{C05B6A3D-644E-48C7-BC1D-AB7828A52F47}" type="presOf" srcId="{6DD08C8A-5181-4B3C-AB44-29A8F64B3366}" destId="{DB3C9F6F-0E68-4F3A-9FC2-41E4E830C758}" srcOrd="0" destOrd="1" presId="urn:microsoft.com/office/officeart/2005/8/layout/chevron1"/>
    <dgm:cxn modelId="{FDECF446-A6F4-447C-8CB5-FBCA12572A9C}" type="presOf" srcId="{65F2B9DD-8363-4791-8DEE-7245D5857269}" destId="{801DEDB0-8514-4B02-A3C8-56B8094FDF11}" srcOrd="0" destOrd="0" presId="urn:microsoft.com/office/officeart/2005/8/layout/chevron1"/>
    <dgm:cxn modelId="{9EDF4769-BE0D-46CE-B38A-38F153FAF6A9}" type="presOf" srcId="{8E866123-C951-4533-8188-340B4CB51014}" destId="{157D7F57-B4EE-4322-9C3F-376431ACF0B8}" srcOrd="0" destOrd="0" presId="urn:microsoft.com/office/officeart/2005/8/layout/chevron1"/>
    <dgm:cxn modelId="{837E806C-EE2F-4303-8A15-7373F905DC12}" srcId="{65F2B9DD-8363-4791-8DEE-7245D5857269}" destId="{394B68B4-2E69-4626-A281-5A73E305D53B}" srcOrd="1" destOrd="0" parTransId="{1937687C-E3FC-4F0B-812A-2CBDA0D4C97E}" sibTransId="{67277206-E405-4E8F-B5D6-3B521D16988A}"/>
    <dgm:cxn modelId="{E11A206E-85DA-4CD8-8AB7-C15599522A33}" srcId="{8E866123-C951-4533-8188-340B4CB51014}" destId="{83BFDC86-3650-48A1-8D8E-0DF7643061E3}" srcOrd="0" destOrd="0" parTransId="{41C4C611-B999-4819-B351-83431FAFD29D}" sibTransId="{E7192419-4AB6-4E36-90CA-44983E062292}"/>
    <dgm:cxn modelId="{3C9E9D74-A401-4EF3-88D0-85A6731EBD33}" srcId="{8E866123-C951-4533-8188-340B4CB51014}" destId="{26DB31A0-600C-4762-B414-E4530EE0C987}" srcOrd="4" destOrd="0" parTransId="{A4004EB5-5239-4DA5-8BAD-0F5734891B8F}" sibTransId="{EB06A0E7-A623-4FAB-AF26-A681773F115E}"/>
    <dgm:cxn modelId="{0A55427B-DBE8-43DD-B176-95E82E29BE2F}" srcId="{7D3B7558-8227-48CD-92D0-80D47CF9A89D}" destId="{584AE2E0-0288-4B69-A5C1-A549A9848970}" srcOrd="0" destOrd="0" parTransId="{D63D5A8D-6A94-4C50-A11B-0CBBABA61E93}" sibTransId="{D8838FC4-F6FA-4800-A742-02B8049FBCB8}"/>
    <dgm:cxn modelId="{8CCB137E-0033-4C10-A87F-351D88149A84}" srcId="{83BFDC86-3650-48A1-8D8E-0DF7643061E3}" destId="{0CAF9897-EF6F-4CFD-894C-0C9D5B79521F}" srcOrd="0" destOrd="0" parTransId="{A63AD19E-209B-4F05-ACBB-FDA77065DCCA}" sibTransId="{6C2119CD-5C92-4FC8-980E-53D657396C22}"/>
    <dgm:cxn modelId="{C26E6494-FEE0-46D0-91CE-DA6754FFF041}" type="presOf" srcId="{F44D266B-F74F-4DEA-A35E-67BA9AC43ED3}" destId="{2757AB36-1DC9-4A00-914B-6A66D90A2E05}" srcOrd="0" destOrd="0" presId="urn:microsoft.com/office/officeart/2005/8/layout/chevron1"/>
    <dgm:cxn modelId="{0B314596-A348-4816-B8A8-5447CE49E2AC}" type="presOf" srcId="{83BFDC86-3650-48A1-8D8E-0DF7643061E3}" destId="{6F3C6BCC-3A2F-41B9-8908-F92844B8736A}" srcOrd="0" destOrd="0" presId="urn:microsoft.com/office/officeart/2005/8/layout/chevron1"/>
    <dgm:cxn modelId="{04168897-591C-4B2E-A44F-4A8CD0381067}" srcId="{8E866123-C951-4533-8188-340B4CB51014}" destId="{65F2B9DD-8363-4791-8DEE-7245D5857269}" srcOrd="1" destOrd="0" parTransId="{2EB3B4A4-AFF1-4218-8977-4FD06B1A6B8E}" sibTransId="{E8D3D66C-CF7A-4151-BFD9-5A8728F1CE85}"/>
    <dgm:cxn modelId="{F71357A6-9AA7-4428-B182-13BCC46EBCF1}" type="presOf" srcId="{7D3B7558-8227-48CD-92D0-80D47CF9A89D}" destId="{BE25B65A-6469-420C-A4C7-127F2A1B9A66}" srcOrd="0" destOrd="0" presId="urn:microsoft.com/office/officeart/2005/8/layout/chevron1"/>
    <dgm:cxn modelId="{999C46B7-5A93-4988-B777-42BE83E5CD0A}" srcId="{65F2B9DD-8363-4791-8DEE-7245D5857269}" destId="{409F22CA-0CB7-47B0-8EC1-4EF89D0F8B63}" srcOrd="0" destOrd="0" parTransId="{EB9C4EBC-EFFF-4E20-A49C-5EAE8D85BCCD}" sibTransId="{BEA64B93-ED62-4453-8441-BA0790BFCBA3}"/>
    <dgm:cxn modelId="{651925BD-4C20-4BA5-BD5F-CD7C5DFD7168}" type="presOf" srcId="{D5C7C299-3D4D-461C-8B0C-07580CEBE129}" destId="{87A5892C-43D9-494F-9AEB-C83173425C55}" srcOrd="0" destOrd="1" presId="urn:microsoft.com/office/officeart/2005/8/layout/chevron1"/>
    <dgm:cxn modelId="{9FD6A2BE-D456-40DF-A747-978FA5C7AA08}" type="presOf" srcId="{394B68B4-2E69-4626-A281-5A73E305D53B}" destId="{EC5525C9-AB4D-401A-B5CB-74E203BB07B2}" srcOrd="0" destOrd="1" presId="urn:microsoft.com/office/officeart/2005/8/layout/chevron1"/>
    <dgm:cxn modelId="{F1E973CF-2DAD-432D-80F4-95564F6539F6}" srcId="{FBD74DAC-2FD7-4862-A621-F4B368C67754}" destId="{0E7D7986-3F99-47CE-BED3-FD8AF37B80F2}" srcOrd="0" destOrd="0" parTransId="{993F6000-439D-44FD-B8D4-0286731A1FDF}" sibTransId="{75F25F38-2A72-4CB5-BDF0-9D512EC63657}"/>
    <dgm:cxn modelId="{BB40CDD0-C114-4DA1-A8EC-4ABF984D06D4}" srcId="{8E866123-C951-4533-8188-340B4CB51014}" destId="{7D3B7558-8227-48CD-92D0-80D47CF9A89D}" srcOrd="3" destOrd="0" parTransId="{1F2CB85C-5994-4F15-9D37-40211AB217E9}" sibTransId="{5A708197-EFEE-4E11-BDF5-5964E71941B0}"/>
    <dgm:cxn modelId="{F47D28D5-B438-4765-B1D5-47FF5CE76F6F}" type="presOf" srcId="{584AE2E0-0288-4B69-A5C1-A549A9848970}" destId="{C24B4F38-61FB-40FC-966C-85D59EB6FBFB}" srcOrd="0" destOrd="0" presId="urn:microsoft.com/office/officeart/2005/8/layout/chevron1"/>
    <dgm:cxn modelId="{B6AEE8DC-CE83-401D-B106-CBC6681098D8}" type="presOf" srcId="{2F59D53C-8A9F-45CC-9AB0-4512ED16DA37}" destId="{2757AB36-1DC9-4A00-914B-6A66D90A2E05}" srcOrd="0" destOrd="1" presId="urn:microsoft.com/office/officeart/2005/8/layout/chevron1"/>
    <dgm:cxn modelId="{0E8108E7-751B-43BE-A11F-6D5B1271531B}" type="presOf" srcId="{409F22CA-0CB7-47B0-8EC1-4EF89D0F8B63}" destId="{EC5525C9-AB4D-401A-B5CB-74E203BB07B2}" srcOrd="0" destOrd="0" presId="urn:microsoft.com/office/officeart/2005/8/layout/chevron1"/>
    <dgm:cxn modelId="{71B668EB-011B-40D2-84B5-8F185F235B00}" type="presOf" srcId="{26DB31A0-600C-4762-B414-E4530EE0C987}" destId="{B309B4A6-B961-482A-ABE4-B12DE48F2395}" srcOrd="0" destOrd="0" presId="urn:microsoft.com/office/officeart/2005/8/layout/chevron1"/>
    <dgm:cxn modelId="{E8844EF3-14A7-4097-8A5E-A110B5A09EE2}" srcId="{8E866123-C951-4533-8188-340B4CB51014}" destId="{FBD74DAC-2FD7-4862-A621-F4B368C67754}" srcOrd="2" destOrd="0" parTransId="{64D5FF2D-F156-41D1-B1CC-C99D33EC1629}" sibTransId="{FFFDA7D3-E764-45D1-80A0-5658CCE8E748}"/>
    <dgm:cxn modelId="{5BE1E4F4-900B-4AE9-B207-65CEE257A61E}" type="presOf" srcId="{9BCAC5DA-E0FB-4E9E-A185-CD506357D859}" destId="{C24B4F38-61FB-40FC-966C-85D59EB6FBFB}" srcOrd="0" destOrd="1" presId="urn:microsoft.com/office/officeart/2005/8/layout/chevron1"/>
    <dgm:cxn modelId="{13A6B2F5-68E2-4C3F-9D03-52AFFF7C79E6}" srcId="{FBD74DAC-2FD7-4862-A621-F4B368C67754}" destId="{6DD08C8A-5181-4B3C-AB44-29A8F64B3366}" srcOrd="1" destOrd="0" parTransId="{DD13446F-CC6D-4A98-AC77-2C3E769A2966}" sibTransId="{D204D929-37ED-4E9D-AD25-8DD79CF2F00F}"/>
    <dgm:cxn modelId="{634B651D-ADC6-47AE-ABB6-5238F4D93529}" type="presParOf" srcId="{157D7F57-B4EE-4322-9C3F-376431ACF0B8}" destId="{B0DD99EA-915B-424D-9141-636FC04D3447}" srcOrd="0" destOrd="0" presId="urn:microsoft.com/office/officeart/2005/8/layout/chevron1"/>
    <dgm:cxn modelId="{1D3059D4-1C8B-4EF8-BE63-634CA66F5BEE}" type="presParOf" srcId="{B0DD99EA-915B-424D-9141-636FC04D3447}" destId="{6F3C6BCC-3A2F-41B9-8908-F92844B8736A}" srcOrd="0" destOrd="0" presId="urn:microsoft.com/office/officeart/2005/8/layout/chevron1"/>
    <dgm:cxn modelId="{801C3380-F66F-4D1B-90BE-AA10F426912E}" type="presParOf" srcId="{B0DD99EA-915B-424D-9141-636FC04D3447}" destId="{87A5892C-43D9-494F-9AEB-C83173425C55}" srcOrd="1" destOrd="0" presId="urn:microsoft.com/office/officeart/2005/8/layout/chevron1"/>
    <dgm:cxn modelId="{BECC4E6C-98AE-4427-88B5-F9867360FB1A}" type="presParOf" srcId="{157D7F57-B4EE-4322-9C3F-376431ACF0B8}" destId="{7251D08B-A87A-4BA3-96E4-A8B905723FAD}" srcOrd="1" destOrd="0" presId="urn:microsoft.com/office/officeart/2005/8/layout/chevron1"/>
    <dgm:cxn modelId="{F3F887FE-3300-47FD-83D2-2DAB2EC4C0CD}" type="presParOf" srcId="{157D7F57-B4EE-4322-9C3F-376431ACF0B8}" destId="{FC3AA5AF-3A13-4E2F-BA4B-BA123CCF3ADD}" srcOrd="2" destOrd="0" presId="urn:microsoft.com/office/officeart/2005/8/layout/chevron1"/>
    <dgm:cxn modelId="{0E70E2F4-C7EF-467B-9826-4C8945837C20}" type="presParOf" srcId="{FC3AA5AF-3A13-4E2F-BA4B-BA123CCF3ADD}" destId="{801DEDB0-8514-4B02-A3C8-56B8094FDF11}" srcOrd="0" destOrd="0" presId="urn:microsoft.com/office/officeart/2005/8/layout/chevron1"/>
    <dgm:cxn modelId="{F3BC9D16-A99E-4C59-9DB3-1A15692C66F9}" type="presParOf" srcId="{FC3AA5AF-3A13-4E2F-BA4B-BA123CCF3ADD}" destId="{EC5525C9-AB4D-401A-B5CB-74E203BB07B2}" srcOrd="1" destOrd="0" presId="urn:microsoft.com/office/officeart/2005/8/layout/chevron1"/>
    <dgm:cxn modelId="{160D118A-9A14-402F-944F-BF0153E8B2C3}" type="presParOf" srcId="{157D7F57-B4EE-4322-9C3F-376431ACF0B8}" destId="{3DA20800-266E-4A72-AF24-A390B327438F}" srcOrd="3" destOrd="0" presId="urn:microsoft.com/office/officeart/2005/8/layout/chevron1"/>
    <dgm:cxn modelId="{FADE8609-CC3E-4523-AEB3-FB2853C64387}" type="presParOf" srcId="{157D7F57-B4EE-4322-9C3F-376431ACF0B8}" destId="{8D1F17CA-65A2-4DB3-A095-A8D6ED232F5B}" srcOrd="4" destOrd="0" presId="urn:microsoft.com/office/officeart/2005/8/layout/chevron1"/>
    <dgm:cxn modelId="{AAFFBBD2-2850-454A-BC10-6C6EDFCC00B2}" type="presParOf" srcId="{8D1F17CA-65A2-4DB3-A095-A8D6ED232F5B}" destId="{6DC5329B-C5E7-4B09-B0A7-79A8C8D29341}" srcOrd="0" destOrd="0" presId="urn:microsoft.com/office/officeart/2005/8/layout/chevron1"/>
    <dgm:cxn modelId="{01453F97-80D8-4579-A89D-809D0AC7F5DF}" type="presParOf" srcId="{8D1F17CA-65A2-4DB3-A095-A8D6ED232F5B}" destId="{DB3C9F6F-0E68-4F3A-9FC2-41E4E830C758}" srcOrd="1" destOrd="0" presId="urn:microsoft.com/office/officeart/2005/8/layout/chevron1"/>
    <dgm:cxn modelId="{4BF5B73E-1741-43F7-B60B-2780C7AF01EA}" type="presParOf" srcId="{157D7F57-B4EE-4322-9C3F-376431ACF0B8}" destId="{E64A2A45-4693-4EFD-9DB8-89C2BCE5100E}" srcOrd="5" destOrd="0" presId="urn:microsoft.com/office/officeart/2005/8/layout/chevron1"/>
    <dgm:cxn modelId="{59F03B12-C8BD-4563-855E-799C92404B90}" type="presParOf" srcId="{157D7F57-B4EE-4322-9C3F-376431ACF0B8}" destId="{1BA5279C-F718-47A7-937B-50A915D56B35}" srcOrd="6" destOrd="0" presId="urn:microsoft.com/office/officeart/2005/8/layout/chevron1"/>
    <dgm:cxn modelId="{5753FE5C-75EC-4730-992C-6A3F6AE3683D}" type="presParOf" srcId="{1BA5279C-F718-47A7-937B-50A915D56B35}" destId="{BE25B65A-6469-420C-A4C7-127F2A1B9A66}" srcOrd="0" destOrd="0" presId="urn:microsoft.com/office/officeart/2005/8/layout/chevron1"/>
    <dgm:cxn modelId="{B3041BB7-2EE4-4BE5-A5FB-06B6681AFA1F}" type="presParOf" srcId="{1BA5279C-F718-47A7-937B-50A915D56B35}" destId="{C24B4F38-61FB-40FC-966C-85D59EB6FBFB}" srcOrd="1" destOrd="0" presId="urn:microsoft.com/office/officeart/2005/8/layout/chevron1"/>
    <dgm:cxn modelId="{851BA204-95B3-4062-89EC-4E77FA086BEE}" type="presParOf" srcId="{157D7F57-B4EE-4322-9C3F-376431ACF0B8}" destId="{8C1EEA68-CDB2-47FF-A95A-9824616CE809}" srcOrd="7" destOrd="0" presId="urn:microsoft.com/office/officeart/2005/8/layout/chevron1"/>
    <dgm:cxn modelId="{53E1A967-3A25-49A7-9B41-DEC6FEAB18B7}" type="presParOf" srcId="{157D7F57-B4EE-4322-9C3F-376431ACF0B8}" destId="{B2AADFE5-89A1-4110-A30D-01CF1BA6EA31}" srcOrd="8" destOrd="0" presId="urn:microsoft.com/office/officeart/2005/8/layout/chevron1"/>
    <dgm:cxn modelId="{F588D395-8488-4B6C-B6CF-5017F4F0FFB2}" type="presParOf" srcId="{B2AADFE5-89A1-4110-A30D-01CF1BA6EA31}" destId="{B309B4A6-B961-482A-ABE4-B12DE48F2395}" srcOrd="0" destOrd="0" presId="urn:microsoft.com/office/officeart/2005/8/layout/chevron1"/>
    <dgm:cxn modelId="{74E7C7AD-9758-43A1-BB19-7A6B7D79D0CE}" type="presParOf" srcId="{B2AADFE5-89A1-4110-A30D-01CF1BA6EA31}" destId="{2757AB36-1DC9-4A00-914B-6A66D90A2E0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866123-C951-4533-8188-340B4CB51014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F213129-3D94-4CC6-BE21-85BFED17EFA2}">
      <dgm:prSet phldrT="[Text]"/>
      <dgm:spPr/>
      <dgm:t>
        <a:bodyPr/>
        <a:lstStyle/>
        <a:p>
          <a:r>
            <a:rPr lang="en-US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Kick off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919F7EA-DE2A-4552-86E1-70328C88AB63}" type="parTrans" cxnId="{999E9BC2-70FF-4BBF-A4D5-2113E37089E8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4149006-6B0C-49C3-8263-E7B69FB1A906}" type="sibTrans" cxnId="{999E9BC2-70FF-4BBF-A4D5-2113E37089E8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FD3FF21-95DE-4AF1-A449-5164CFA0F82A}">
      <dgm:prSet phldrT="[Text]"/>
      <dgm:spPr/>
      <dgm:t>
        <a:bodyPr/>
        <a:lstStyle/>
        <a:p>
          <a:r>
            <a:rPr lang="en-US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703475E-0B52-4F72-98C5-EC2F9BB2C10C}" type="parTrans" cxnId="{AE3AA951-C3AE-4F98-AAA4-5391B7955359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0A1C74E-82BC-43C7-B03C-8478CDF67F78}" type="sibTrans" cxnId="{AE3AA951-C3AE-4F98-AAA4-5391B7955359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0C3B705-E474-4863-B5E7-BA4EFEE0FD6A}">
      <dgm:prSet phldrT="[Text]"/>
      <dgm:spPr/>
      <dgm:t>
        <a:bodyPr/>
        <a:lstStyle/>
        <a:p>
          <a:r>
            <a:rPr lang="en-US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System Requirement Review (SRR)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34DEBDE-C488-4561-AEDB-EDD3E791184F}" type="parTrans" cxnId="{7D66AC79-78A5-48DA-BFD0-004BE1AD276D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48C8550-52F5-4CB6-9ED2-6AC518DAB074}" type="sibTrans" cxnId="{7D66AC79-78A5-48DA-BFD0-004BE1AD276D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7F271C3-B40E-4976-B6AA-A6C92E622B71}">
      <dgm:prSet phldrT="[Text]"/>
      <dgm:spPr/>
      <dgm:t>
        <a:bodyPr/>
        <a:lstStyle/>
        <a:p>
          <a:r>
            <a:rPr lang="en-US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+ 2m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3BFC1B7-8CCA-438E-B9F5-290F33A649B6}" type="parTrans" cxnId="{D8B05118-9837-4ED7-8A23-476E69ED9DAA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34D754D-1AC2-4B3A-8681-9EEC1518460E}" type="sibTrans" cxnId="{D8B05118-9837-4ED7-8A23-476E69ED9DAA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D4D3CD8-1DAA-4A78-AB4C-EA991E67778F}">
      <dgm:prSet phldrT="[Text]"/>
      <dgm:spPr/>
      <dgm:t>
        <a:bodyPr/>
        <a:lstStyle/>
        <a:p>
          <a:r>
            <a:rPr lang="en-US" b="1">
              <a:effectLst/>
              <a:latin typeface="Segoe UI" panose="020B0502040204020203" pitchFamily="34" charset="0"/>
              <a:cs typeface="Segoe UI" panose="020B0502040204020203" pitchFamily="34" charset="0"/>
            </a:rPr>
            <a:t>Preliminary Design Review (PDR)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E39F7C9-38DB-4B0D-A1FD-4BF24B92DFC7}" type="parTrans" cxnId="{9CE051A5-0C54-460F-9C36-42EEA1703FB7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C6D8490-F9B2-406D-8AC2-A3CAD0BAF5FA}" type="sibTrans" cxnId="{9CE051A5-0C54-460F-9C36-42EEA1703FB7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B3A2B2B-A747-42A2-8A9A-4F3B914542D4}">
      <dgm:prSet phldrT="[Text]"/>
      <dgm:spPr/>
      <dgm:t>
        <a:bodyPr/>
        <a:lstStyle/>
        <a:p>
          <a:r>
            <a:rPr lang="en-US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+ 6m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6A255FF-DC23-4BA5-843B-BFDB14A88483}" type="parTrans" cxnId="{3262A81C-4F44-418B-B6ED-3A35724F58A2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FD72284-EC58-4490-9DC3-785A7DCD0EEE}" type="sibTrans" cxnId="{3262A81C-4F44-418B-B6ED-3A35724F58A2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06467EC-C5BC-4F1D-81E9-B59BAB6E114C}">
      <dgm:prSet phldrT="[Text]"/>
      <dgm:spPr/>
      <dgm:t>
        <a:bodyPr/>
        <a:lstStyle/>
        <a:p>
          <a:r>
            <a:rPr lang="en-US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Critical Design Review (CDR)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028DF27-4AF8-4572-AF44-D4425A3BF6CD}" type="parTrans" cxnId="{D7ADE1CE-B8FD-4283-8899-D2CF3C96037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CEA295E-0079-4D34-A02B-A35F757D777D}" type="sibTrans" cxnId="{D7ADE1CE-B8FD-4283-8899-D2CF3C96037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9A93E74-9117-49CC-A7A9-3BB0A0E00F84}">
      <dgm:prSet phldrT="[Text]"/>
      <dgm:spPr/>
      <dgm:t>
        <a:bodyPr/>
        <a:lstStyle/>
        <a:p>
          <a:r>
            <a:rPr lang="en-US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+ 13m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0638850-0A21-457F-9AAF-D7143E2FC188}" type="parTrans" cxnId="{400BB450-CD75-4919-8736-7D6A930F233D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FBC7419-2731-41A6-BB85-8C0955AB706A}" type="sibTrans" cxnId="{400BB450-CD75-4919-8736-7D6A930F233D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D390CE7-83D6-45C7-82CB-B2E4EEA2A787}">
      <dgm:prSet phldrT="[Text]"/>
      <dgm:spPr/>
      <dgm:t>
        <a:bodyPr/>
        <a:lstStyle/>
        <a:p>
          <a:r>
            <a:rPr lang="en-US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Manufacturing Readiness Review (MRR)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9A22DAF-11A7-4749-900C-4333293377E0}" type="parTrans" cxnId="{B36E3C5C-8619-46F0-813F-494877057B21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8E7F310-04DB-486D-9A76-0C5549656D1D}" type="sibTrans" cxnId="{B36E3C5C-8619-46F0-813F-494877057B21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7E21735-A4F0-46F7-B8CD-6861FCE6233C}">
      <dgm:prSet phldrT="[Text]"/>
      <dgm:spPr/>
      <dgm:t>
        <a:bodyPr/>
        <a:lstStyle/>
        <a:p>
          <a:r>
            <a:rPr lang="en-US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+ 1</a:t>
          </a:r>
          <a:r>
            <a:rPr lang="he-IL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4</a:t>
          </a:r>
          <a:r>
            <a:rPr lang="en-US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m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6F65CAF-6136-4296-9295-23657980C188}" type="parTrans" cxnId="{9208248A-C9CF-4668-8F08-EAB2B836EA8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6788318-7055-4816-A551-12D3EAF5D67A}" type="sibTrans" cxnId="{9208248A-C9CF-4668-8F08-EAB2B836EA8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DBA70E4-5F50-40CD-B7B4-05B8CE9DDC33}">
      <dgm:prSet phldrT="[Text]"/>
      <dgm:spPr/>
      <dgm:t>
        <a:bodyPr/>
        <a:lstStyle/>
        <a:p>
          <a:r>
            <a:rPr lang="he-IL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יוני 24'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D857F51-7D80-441A-A348-A2466A99B09E}" type="parTrans" cxnId="{DE81410F-EBAF-4E82-A861-48F764006817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D9A15B3-C199-4D33-A135-44AECF940E8C}" type="sibTrans" cxnId="{DE81410F-EBAF-4E82-A861-48F764006817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926146A-B364-4AFB-8848-8ABB1B53CB31}">
      <dgm:prSet phldrT="[Text]"/>
      <dgm:spPr/>
      <dgm:t>
        <a:bodyPr/>
        <a:lstStyle/>
        <a:p>
          <a:r>
            <a:rPr lang="he-IL" b="1" dirty="0">
              <a:latin typeface="Segoe UI" panose="020B0502040204020203" pitchFamily="34" charset="0"/>
              <a:cs typeface="Segoe UI" panose="020B0502040204020203" pitchFamily="34" charset="0"/>
            </a:rPr>
            <a:t>אוגוסט </a:t>
          </a:r>
          <a:r>
            <a:rPr lang="he-IL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24'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8CB69EF-583F-47F5-9497-4188C6D6695D}" type="parTrans" cxnId="{21DEB783-5349-46FE-BB8C-19569AD5AB0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B3A512A-FDBA-443E-9636-62E2C41B27F9}" type="sibTrans" cxnId="{21DEB783-5349-46FE-BB8C-19569AD5AB0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1F5779A-AF43-4FC3-8931-9BFA0443CEFF}">
      <dgm:prSet phldrT="[Text]"/>
      <dgm:spPr/>
      <dgm:t>
        <a:bodyPr/>
        <a:lstStyle/>
        <a:p>
          <a:r>
            <a:rPr lang="he-IL" b="1" dirty="0">
              <a:latin typeface="Segoe UI" panose="020B0502040204020203" pitchFamily="34" charset="0"/>
              <a:cs typeface="Segoe UI" panose="020B0502040204020203" pitchFamily="34" charset="0"/>
            </a:rPr>
            <a:t>דצמבר </a:t>
          </a:r>
          <a:r>
            <a:rPr lang="he-IL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24'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781B4AC-581E-4257-B9DF-C3202EF8762E}" type="parTrans" cxnId="{76C1FA9D-4C75-411D-827A-06C705A39845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DB97AE-0407-455F-90F5-B5123CDD951A}" type="sibTrans" cxnId="{76C1FA9D-4C75-411D-827A-06C705A39845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623D510-3088-4C3A-AF54-444ABDB81599}">
      <dgm:prSet phldrT="[Text]"/>
      <dgm:spPr/>
      <dgm:t>
        <a:bodyPr/>
        <a:lstStyle/>
        <a:p>
          <a:r>
            <a:rPr lang="he-IL" b="1" dirty="0">
              <a:latin typeface="Segoe UI" panose="020B0502040204020203" pitchFamily="34" charset="0"/>
              <a:cs typeface="Segoe UI" panose="020B0502040204020203" pitchFamily="34" charset="0"/>
            </a:rPr>
            <a:t>יולי 25'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8E4970F-1EED-4541-8A53-E4CB1EA377B1}" type="parTrans" cxnId="{2A8A2F97-206E-4239-BF2E-F34BA59B8837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F5295FB-04CF-4856-9C7D-32CCA6AEE558}" type="sibTrans" cxnId="{2A8A2F97-206E-4239-BF2E-F34BA59B8837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EFF69C0-6D50-472C-8C38-F98F619CD5C5}">
      <dgm:prSet phldrT="[Text]"/>
      <dgm:spPr/>
      <dgm:t>
        <a:bodyPr/>
        <a:lstStyle/>
        <a:p>
          <a:r>
            <a:rPr lang="he-IL" b="1" dirty="0">
              <a:latin typeface="Segoe UI" panose="020B0502040204020203" pitchFamily="34" charset="0"/>
              <a:cs typeface="Segoe UI" panose="020B0502040204020203" pitchFamily="34" charset="0"/>
            </a:rPr>
            <a:t>אוגוסט </a:t>
          </a:r>
          <a:r>
            <a:rPr lang="he-IL" b="1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25'</a:t>
          </a:r>
          <a:endParaRPr lang="en-US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449212F-A7B0-4DCB-99CA-30CE0E8E2F4E}" type="parTrans" cxnId="{B96E194F-8211-4037-8199-66C35084FB83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A9992B1-38F3-4CEC-B6DB-B4A47D8A1D6A}" type="sibTrans" cxnId="{B96E194F-8211-4037-8199-66C35084FB83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298FDE9-A214-468E-84FE-D22D9A157ECF}" type="pres">
      <dgm:prSet presAssocID="{8E866123-C951-4533-8188-340B4CB51014}" presName="Name0" presStyleCnt="0">
        <dgm:presLayoutVars>
          <dgm:dir/>
          <dgm:animLvl val="lvl"/>
          <dgm:resizeHandles val="exact"/>
        </dgm:presLayoutVars>
      </dgm:prSet>
      <dgm:spPr/>
    </dgm:pt>
    <dgm:pt modelId="{28B2BF33-07EB-4401-AF5E-2D7E1DDC8628}" type="pres">
      <dgm:prSet presAssocID="{FF213129-3D94-4CC6-BE21-85BFED17EFA2}" presName="composite" presStyleCnt="0"/>
      <dgm:spPr/>
    </dgm:pt>
    <dgm:pt modelId="{F1870713-B13C-4216-A1BE-DDC803476769}" type="pres">
      <dgm:prSet presAssocID="{FF213129-3D94-4CC6-BE21-85BFED17EFA2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9AA82C5-ABD7-43D0-AF23-954E742CA933}" type="pres">
      <dgm:prSet presAssocID="{FF213129-3D94-4CC6-BE21-85BFED17EFA2}" presName="desTx" presStyleLbl="revTx" presStyleIdx="0" presStyleCnt="5">
        <dgm:presLayoutVars>
          <dgm:bulletEnabled val="1"/>
        </dgm:presLayoutVars>
      </dgm:prSet>
      <dgm:spPr/>
    </dgm:pt>
    <dgm:pt modelId="{35D6019E-835A-4017-B088-AA90787CB995}" type="pres">
      <dgm:prSet presAssocID="{74149006-6B0C-49C3-8263-E7B69FB1A906}" presName="space" presStyleCnt="0"/>
      <dgm:spPr/>
    </dgm:pt>
    <dgm:pt modelId="{93ABF5A8-A722-4021-B990-5502B61BCBD8}" type="pres">
      <dgm:prSet presAssocID="{C0C3B705-E474-4863-B5E7-BA4EFEE0FD6A}" presName="composite" presStyleCnt="0"/>
      <dgm:spPr/>
    </dgm:pt>
    <dgm:pt modelId="{0DCE8AC2-9FB5-4E48-B807-61AD6F716953}" type="pres">
      <dgm:prSet presAssocID="{C0C3B705-E474-4863-B5E7-BA4EFEE0FD6A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F411CA8-E32C-45D5-BEB8-FC6198142180}" type="pres">
      <dgm:prSet presAssocID="{C0C3B705-E474-4863-B5E7-BA4EFEE0FD6A}" presName="desTx" presStyleLbl="revTx" presStyleIdx="1" presStyleCnt="5">
        <dgm:presLayoutVars>
          <dgm:bulletEnabled val="1"/>
        </dgm:presLayoutVars>
      </dgm:prSet>
      <dgm:spPr/>
    </dgm:pt>
    <dgm:pt modelId="{38F944D0-D7AE-40A1-ACF3-EE244C16ED82}" type="pres">
      <dgm:prSet presAssocID="{A48C8550-52F5-4CB6-9ED2-6AC518DAB074}" presName="space" presStyleCnt="0"/>
      <dgm:spPr/>
    </dgm:pt>
    <dgm:pt modelId="{573E9663-9E47-408D-A1F6-BDE3C8A20087}" type="pres">
      <dgm:prSet presAssocID="{7D4D3CD8-1DAA-4A78-AB4C-EA991E67778F}" presName="composite" presStyleCnt="0"/>
      <dgm:spPr/>
    </dgm:pt>
    <dgm:pt modelId="{DD6F5FF8-2A3A-4DCE-838E-4844E2A737B1}" type="pres">
      <dgm:prSet presAssocID="{7D4D3CD8-1DAA-4A78-AB4C-EA991E67778F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A1AB6C9-35AA-4160-B653-4F6E78ACC3B9}" type="pres">
      <dgm:prSet presAssocID="{7D4D3CD8-1DAA-4A78-AB4C-EA991E67778F}" presName="desTx" presStyleLbl="revTx" presStyleIdx="2" presStyleCnt="5">
        <dgm:presLayoutVars>
          <dgm:bulletEnabled val="1"/>
        </dgm:presLayoutVars>
      </dgm:prSet>
      <dgm:spPr/>
    </dgm:pt>
    <dgm:pt modelId="{8A418853-A77D-4FD2-8089-D7EFC7284B84}" type="pres">
      <dgm:prSet presAssocID="{2C6D8490-F9B2-406D-8AC2-A3CAD0BAF5FA}" presName="space" presStyleCnt="0"/>
      <dgm:spPr/>
    </dgm:pt>
    <dgm:pt modelId="{A85DDE60-E492-4FA7-9EEE-A0DD36E154F5}" type="pres">
      <dgm:prSet presAssocID="{106467EC-C5BC-4F1D-81E9-B59BAB6E114C}" presName="composite" presStyleCnt="0"/>
      <dgm:spPr/>
    </dgm:pt>
    <dgm:pt modelId="{DA7F9278-B906-4C54-A610-5535BE364985}" type="pres">
      <dgm:prSet presAssocID="{106467EC-C5BC-4F1D-81E9-B59BAB6E114C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91F85C7-5E18-4DDD-8912-DD4DDCA61471}" type="pres">
      <dgm:prSet presAssocID="{106467EC-C5BC-4F1D-81E9-B59BAB6E114C}" presName="desTx" presStyleLbl="revTx" presStyleIdx="3" presStyleCnt="5">
        <dgm:presLayoutVars>
          <dgm:bulletEnabled val="1"/>
        </dgm:presLayoutVars>
      </dgm:prSet>
      <dgm:spPr/>
    </dgm:pt>
    <dgm:pt modelId="{97A61B49-5092-416D-A270-AFF5222EED20}" type="pres">
      <dgm:prSet presAssocID="{2CEA295E-0079-4D34-A02B-A35F757D777D}" presName="space" presStyleCnt="0"/>
      <dgm:spPr/>
    </dgm:pt>
    <dgm:pt modelId="{BDF50C53-A988-4BDF-9B27-CD98300C6DB4}" type="pres">
      <dgm:prSet presAssocID="{4D390CE7-83D6-45C7-82CB-B2E4EEA2A787}" presName="composite" presStyleCnt="0"/>
      <dgm:spPr/>
    </dgm:pt>
    <dgm:pt modelId="{9E8E2103-927E-4A67-BADC-DC55663E6CC3}" type="pres">
      <dgm:prSet presAssocID="{4D390CE7-83D6-45C7-82CB-B2E4EEA2A787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5C70810-FC58-4CFC-BF28-C72DC7EA0A5B}" type="pres">
      <dgm:prSet presAssocID="{4D390CE7-83D6-45C7-82CB-B2E4EEA2A787}" presName="desTx" presStyleLbl="revTx" presStyleIdx="4" presStyleCnt="5">
        <dgm:presLayoutVars>
          <dgm:bulletEnabled val="1"/>
        </dgm:presLayoutVars>
      </dgm:prSet>
      <dgm:spPr/>
    </dgm:pt>
  </dgm:ptLst>
  <dgm:cxnLst>
    <dgm:cxn modelId="{DE81410F-EBAF-4E82-A861-48F764006817}" srcId="{FF213129-3D94-4CC6-BE21-85BFED17EFA2}" destId="{7DBA70E4-5F50-40CD-B7B4-05B8CE9DDC33}" srcOrd="1" destOrd="0" parTransId="{6D857F51-7D80-441A-A348-A2466A99B09E}" sibTransId="{5D9A15B3-C199-4D33-A135-44AECF940E8C}"/>
    <dgm:cxn modelId="{D8B05118-9837-4ED7-8A23-476E69ED9DAA}" srcId="{C0C3B705-E474-4863-B5E7-BA4EFEE0FD6A}" destId="{E7F271C3-B40E-4976-B6AA-A6C92E622B71}" srcOrd="0" destOrd="0" parTransId="{D3BFC1B7-8CCA-438E-B9F5-290F33A649B6}" sibTransId="{C34D754D-1AC2-4B3A-8681-9EEC1518460E}"/>
    <dgm:cxn modelId="{3262A81C-4F44-418B-B6ED-3A35724F58A2}" srcId="{7D4D3CD8-1DAA-4A78-AB4C-EA991E67778F}" destId="{0B3A2B2B-A747-42A2-8A9A-4F3B914542D4}" srcOrd="0" destOrd="0" parTransId="{96A255FF-DC23-4BA5-843B-BFDB14A88483}" sibTransId="{3FD72284-EC58-4490-9DC3-785A7DCD0EEE}"/>
    <dgm:cxn modelId="{8D63D723-242A-4DBA-AB4B-095D694C106C}" type="presOf" srcId="{FF213129-3D94-4CC6-BE21-85BFED17EFA2}" destId="{F1870713-B13C-4216-A1BE-DDC803476769}" srcOrd="0" destOrd="0" presId="urn:microsoft.com/office/officeart/2005/8/layout/chevron1"/>
    <dgm:cxn modelId="{1DF5B129-9451-4503-8BC4-1868ED739CC5}" type="presOf" srcId="{BFD3FF21-95DE-4AF1-A449-5164CFA0F82A}" destId="{D9AA82C5-ABD7-43D0-AF23-954E742CA933}" srcOrd="0" destOrd="0" presId="urn:microsoft.com/office/officeart/2005/8/layout/chevron1"/>
    <dgm:cxn modelId="{4A010B33-B130-437F-A681-83482018C779}" type="presOf" srcId="{8E866123-C951-4533-8188-340B4CB51014}" destId="{2298FDE9-A214-468E-84FE-D22D9A157ECF}" srcOrd="0" destOrd="0" presId="urn:microsoft.com/office/officeart/2005/8/layout/chevron1"/>
    <dgm:cxn modelId="{9CE2B935-89A1-47CE-945B-1177AD5664B7}" type="presOf" srcId="{31F5779A-AF43-4FC3-8931-9BFA0443CEFF}" destId="{FA1AB6C9-35AA-4160-B653-4F6E78ACC3B9}" srcOrd="0" destOrd="1" presId="urn:microsoft.com/office/officeart/2005/8/layout/chevron1"/>
    <dgm:cxn modelId="{B36E3C5C-8619-46F0-813F-494877057B21}" srcId="{8E866123-C951-4533-8188-340B4CB51014}" destId="{4D390CE7-83D6-45C7-82CB-B2E4EEA2A787}" srcOrd="4" destOrd="0" parTransId="{B9A22DAF-11A7-4749-900C-4333293377E0}" sibTransId="{28E7F310-04DB-486D-9A76-0C5549656D1D}"/>
    <dgm:cxn modelId="{D2B1066B-A582-4871-9A9B-FDCB4E9D52E2}" type="presOf" srcId="{106467EC-C5BC-4F1D-81E9-B59BAB6E114C}" destId="{DA7F9278-B906-4C54-A610-5535BE364985}" srcOrd="0" destOrd="0" presId="urn:microsoft.com/office/officeart/2005/8/layout/chevron1"/>
    <dgm:cxn modelId="{B96E194F-8211-4037-8199-66C35084FB83}" srcId="{4D390CE7-83D6-45C7-82CB-B2E4EEA2A787}" destId="{CEFF69C0-6D50-472C-8C38-F98F619CD5C5}" srcOrd="1" destOrd="0" parTransId="{1449212F-A7B0-4DCB-99CA-30CE0E8E2F4E}" sibTransId="{1A9992B1-38F3-4CEC-B6DB-B4A47D8A1D6A}"/>
    <dgm:cxn modelId="{400BB450-CD75-4919-8736-7D6A930F233D}" srcId="{106467EC-C5BC-4F1D-81E9-B59BAB6E114C}" destId="{79A93E74-9117-49CC-A7A9-3BB0A0E00F84}" srcOrd="0" destOrd="0" parTransId="{A0638850-0A21-457F-9AAF-D7143E2FC188}" sibTransId="{0FBC7419-2731-41A6-BB85-8C0955AB706A}"/>
    <dgm:cxn modelId="{AE3AA951-C3AE-4F98-AAA4-5391B7955359}" srcId="{FF213129-3D94-4CC6-BE21-85BFED17EFA2}" destId="{BFD3FF21-95DE-4AF1-A449-5164CFA0F82A}" srcOrd="0" destOrd="0" parTransId="{B703475E-0B52-4F72-98C5-EC2F9BB2C10C}" sibTransId="{90A1C74E-82BC-43C7-B03C-8478CDF67F78}"/>
    <dgm:cxn modelId="{C8944656-AE17-4FE6-ABEA-143A4F2F58FC}" type="presOf" srcId="{CEFF69C0-6D50-472C-8C38-F98F619CD5C5}" destId="{55C70810-FC58-4CFC-BF28-C72DC7EA0A5B}" srcOrd="0" destOrd="1" presId="urn:microsoft.com/office/officeart/2005/8/layout/chevron1"/>
    <dgm:cxn modelId="{38DCB078-7A7B-46C8-9CE2-35E6DE6FE718}" type="presOf" srcId="{0B3A2B2B-A747-42A2-8A9A-4F3B914542D4}" destId="{FA1AB6C9-35AA-4160-B653-4F6E78ACC3B9}" srcOrd="0" destOrd="0" presId="urn:microsoft.com/office/officeart/2005/8/layout/chevron1"/>
    <dgm:cxn modelId="{76E8E158-94AA-43B2-A381-D29424100529}" type="presOf" srcId="{4D390CE7-83D6-45C7-82CB-B2E4EEA2A787}" destId="{9E8E2103-927E-4A67-BADC-DC55663E6CC3}" srcOrd="0" destOrd="0" presId="urn:microsoft.com/office/officeart/2005/8/layout/chevron1"/>
    <dgm:cxn modelId="{7D66AC79-78A5-48DA-BFD0-004BE1AD276D}" srcId="{8E866123-C951-4533-8188-340B4CB51014}" destId="{C0C3B705-E474-4863-B5E7-BA4EFEE0FD6A}" srcOrd="1" destOrd="0" parTransId="{634DEBDE-C488-4561-AEDB-EDD3E791184F}" sibTransId="{A48C8550-52F5-4CB6-9ED2-6AC518DAB074}"/>
    <dgm:cxn modelId="{21DEB783-5349-46FE-BB8C-19569AD5AB06}" srcId="{C0C3B705-E474-4863-B5E7-BA4EFEE0FD6A}" destId="{E926146A-B364-4AFB-8848-8ABB1B53CB31}" srcOrd="1" destOrd="0" parTransId="{88CB69EF-583F-47F5-9497-4188C6D6695D}" sibTransId="{6B3A512A-FDBA-443E-9636-62E2C41B27F9}"/>
    <dgm:cxn modelId="{9208248A-C9CF-4668-8F08-EAB2B836EA86}" srcId="{4D390CE7-83D6-45C7-82CB-B2E4EEA2A787}" destId="{E7E21735-A4F0-46F7-B8CD-6861FCE6233C}" srcOrd="0" destOrd="0" parTransId="{06F65CAF-6136-4296-9295-23657980C188}" sibTransId="{96788318-7055-4816-A551-12D3EAF5D67A}"/>
    <dgm:cxn modelId="{2A8A2F97-206E-4239-BF2E-F34BA59B8837}" srcId="{106467EC-C5BC-4F1D-81E9-B59BAB6E114C}" destId="{8623D510-3088-4C3A-AF54-444ABDB81599}" srcOrd="1" destOrd="0" parTransId="{B8E4970F-1EED-4541-8A53-E4CB1EA377B1}" sibTransId="{1F5295FB-04CF-4856-9C7D-32CCA6AEE558}"/>
    <dgm:cxn modelId="{76C1FA9D-4C75-411D-827A-06C705A39845}" srcId="{7D4D3CD8-1DAA-4A78-AB4C-EA991E67778F}" destId="{31F5779A-AF43-4FC3-8931-9BFA0443CEFF}" srcOrd="1" destOrd="0" parTransId="{A781B4AC-581E-4257-B9DF-C3202EF8762E}" sibTransId="{C6DB97AE-0407-455F-90F5-B5123CDD951A}"/>
    <dgm:cxn modelId="{9CE051A5-0C54-460F-9C36-42EEA1703FB7}" srcId="{8E866123-C951-4533-8188-340B4CB51014}" destId="{7D4D3CD8-1DAA-4A78-AB4C-EA991E67778F}" srcOrd="2" destOrd="0" parTransId="{BE39F7C9-38DB-4B0D-A1FD-4BF24B92DFC7}" sibTransId="{2C6D8490-F9B2-406D-8AC2-A3CAD0BAF5FA}"/>
    <dgm:cxn modelId="{33214DBD-C0AA-40BF-B298-65B7A6A02AD9}" type="presOf" srcId="{C0C3B705-E474-4863-B5E7-BA4EFEE0FD6A}" destId="{0DCE8AC2-9FB5-4E48-B807-61AD6F716953}" srcOrd="0" destOrd="0" presId="urn:microsoft.com/office/officeart/2005/8/layout/chevron1"/>
    <dgm:cxn modelId="{999E9BC2-70FF-4BBF-A4D5-2113E37089E8}" srcId="{8E866123-C951-4533-8188-340B4CB51014}" destId="{FF213129-3D94-4CC6-BE21-85BFED17EFA2}" srcOrd="0" destOrd="0" parTransId="{A919F7EA-DE2A-4552-86E1-70328C88AB63}" sibTransId="{74149006-6B0C-49C3-8263-E7B69FB1A906}"/>
    <dgm:cxn modelId="{9944DCC4-B859-430D-9EFF-68BFF70A7F13}" type="presOf" srcId="{E926146A-B364-4AFB-8848-8ABB1B53CB31}" destId="{5F411CA8-E32C-45D5-BEB8-FC6198142180}" srcOrd="0" destOrd="1" presId="urn:microsoft.com/office/officeart/2005/8/layout/chevron1"/>
    <dgm:cxn modelId="{D7ADE1CE-B8FD-4283-8899-D2CF3C960376}" srcId="{8E866123-C951-4533-8188-340B4CB51014}" destId="{106467EC-C5BC-4F1D-81E9-B59BAB6E114C}" srcOrd="3" destOrd="0" parTransId="{7028DF27-4AF8-4572-AF44-D4425A3BF6CD}" sibTransId="{2CEA295E-0079-4D34-A02B-A35F757D777D}"/>
    <dgm:cxn modelId="{BFB889D1-61A9-498C-9231-3792FC5B37CB}" type="presOf" srcId="{E7E21735-A4F0-46F7-B8CD-6861FCE6233C}" destId="{55C70810-FC58-4CFC-BF28-C72DC7EA0A5B}" srcOrd="0" destOrd="0" presId="urn:microsoft.com/office/officeart/2005/8/layout/chevron1"/>
    <dgm:cxn modelId="{354CF4D8-59D4-4DC8-994C-06CA29E18601}" type="presOf" srcId="{79A93E74-9117-49CC-A7A9-3BB0A0E00F84}" destId="{391F85C7-5E18-4DDD-8912-DD4DDCA61471}" srcOrd="0" destOrd="0" presId="urn:microsoft.com/office/officeart/2005/8/layout/chevron1"/>
    <dgm:cxn modelId="{855F9ADB-8235-41FC-AACE-72153CBE7CEA}" type="presOf" srcId="{E7F271C3-B40E-4976-B6AA-A6C92E622B71}" destId="{5F411CA8-E32C-45D5-BEB8-FC6198142180}" srcOrd="0" destOrd="0" presId="urn:microsoft.com/office/officeart/2005/8/layout/chevron1"/>
    <dgm:cxn modelId="{D5FB11DC-22E3-4AF0-8E80-C7B02C5C8EA4}" type="presOf" srcId="{7DBA70E4-5F50-40CD-B7B4-05B8CE9DDC33}" destId="{D9AA82C5-ABD7-43D0-AF23-954E742CA933}" srcOrd="0" destOrd="1" presId="urn:microsoft.com/office/officeart/2005/8/layout/chevron1"/>
    <dgm:cxn modelId="{589A8AE5-B4D9-48F3-8D9A-CD353E464B5B}" type="presOf" srcId="{8623D510-3088-4C3A-AF54-444ABDB81599}" destId="{391F85C7-5E18-4DDD-8912-DD4DDCA61471}" srcOrd="0" destOrd="1" presId="urn:microsoft.com/office/officeart/2005/8/layout/chevron1"/>
    <dgm:cxn modelId="{95FD5DF5-BBB6-4687-AC07-6BD2230D31CD}" type="presOf" srcId="{7D4D3CD8-1DAA-4A78-AB4C-EA991E67778F}" destId="{DD6F5FF8-2A3A-4DCE-838E-4844E2A737B1}" srcOrd="0" destOrd="0" presId="urn:microsoft.com/office/officeart/2005/8/layout/chevron1"/>
    <dgm:cxn modelId="{C412D785-088C-4ABC-8E79-0E4C5919C015}" type="presParOf" srcId="{2298FDE9-A214-468E-84FE-D22D9A157ECF}" destId="{28B2BF33-07EB-4401-AF5E-2D7E1DDC8628}" srcOrd="0" destOrd="0" presId="urn:microsoft.com/office/officeart/2005/8/layout/chevron1"/>
    <dgm:cxn modelId="{9C7B9906-CAC4-455A-BDB4-21B568C6D206}" type="presParOf" srcId="{28B2BF33-07EB-4401-AF5E-2D7E1DDC8628}" destId="{F1870713-B13C-4216-A1BE-DDC803476769}" srcOrd="0" destOrd="0" presId="urn:microsoft.com/office/officeart/2005/8/layout/chevron1"/>
    <dgm:cxn modelId="{BE79CF74-7045-4A87-A08E-91CE3640BC33}" type="presParOf" srcId="{28B2BF33-07EB-4401-AF5E-2D7E1DDC8628}" destId="{D9AA82C5-ABD7-43D0-AF23-954E742CA933}" srcOrd="1" destOrd="0" presId="urn:microsoft.com/office/officeart/2005/8/layout/chevron1"/>
    <dgm:cxn modelId="{93B4CBA9-A496-4851-A482-FB0F10DC713E}" type="presParOf" srcId="{2298FDE9-A214-468E-84FE-D22D9A157ECF}" destId="{35D6019E-835A-4017-B088-AA90787CB995}" srcOrd="1" destOrd="0" presId="urn:microsoft.com/office/officeart/2005/8/layout/chevron1"/>
    <dgm:cxn modelId="{3507A581-D3EC-41EA-AE5A-BF5FC92488CE}" type="presParOf" srcId="{2298FDE9-A214-468E-84FE-D22D9A157ECF}" destId="{93ABF5A8-A722-4021-B990-5502B61BCBD8}" srcOrd="2" destOrd="0" presId="urn:microsoft.com/office/officeart/2005/8/layout/chevron1"/>
    <dgm:cxn modelId="{BA6874AD-20D3-4E65-A086-690E8E938FE4}" type="presParOf" srcId="{93ABF5A8-A722-4021-B990-5502B61BCBD8}" destId="{0DCE8AC2-9FB5-4E48-B807-61AD6F716953}" srcOrd="0" destOrd="0" presId="urn:microsoft.com/office/officeart/2005/8/layout/chevron1"/>
    <dgm:cxn modelId="{1DB385CE-5F51-4147-A877-86A09CA36CF5}" type="presParOf" srcId="{93ABF5A8-A722-4021-B990-5502B61BCBD8}" destId="{5F411CA8-E32C-45D5-BEB8-FC6198142180}" srcOrd="1" destOrd="0" presId="urn:microsoft.com/office/officeart/2005/8/layout/chevron1"/>
    <dgm:cxn modelId="{D245AA0B-CAAB-498E-B6CA-4847432099E5}" type="presParOf" srcId="{2298FDE9-A214-468E-84FE-D22D9A157ECF}" destId="{38F944D0-D7AE-40A1-ACF3-EE244C16ED82}" srcOrd="3" destOrd="0" presId="urn:microsoft.com/office/officeart/2005/8/layout/chevron1"/>
    <dgm:cxn modelId="{CB9E2EEE-1788-49CA-AA67-2B22E47BE636}" type="presParOf" srcId="{2298FDE9-A214-468E-84FE-D22D9A157ECF}" destId="{573E9663-9E47-408D-A1F6-BDE3C8A20087}" srcOrd="4" destOrd="0" presId="urn:microsoft.com/office/officeart/2005/8/layout/chevron1"/>
    <dgm:cxn modelId="{BDD33BE2-E2F6-480E-BAC5-A483EEE04AC4}" type="presParOf" srcId="{573E9663-9E47-408D-A1F6-BDE3C8A20087}" destId="{DD6F5FF8-2A3A-4DCE-838E-4844E2A737B1}" srcOrd="0" destOrd="0" presId="urn:microsoft.com/office/officeart/2005/8/layout/chevron1"/>
    <dgm:cxn modelId="{8FDE2CA0-3948-4DDA-8002-015A30A26B25}" type="presParOf" srcId="{573E9663-9E47-408D-A1F6-BDE3C8A20087}" destId="{FA1AB6C9-35AA-4160-B653-4F6E78ACC3B9}" srcOrd="1" destOrd="0" presId="urn:microsoft.com/office/officeart/2005/8/layout/chevron1"/>
    <dgm:cxn modelId="{9729F03E-5672-406A-B438-C55B0D43A68A}" type="presParOf" srcId="{2298FDE9-A214-468E-84FE-D22D9A157ECF}" destId="{8A418853-A77D-4FD2-8089-D7EFC7284B84}" srcOrd="5" destOrd="0" presId="urn:microsoft.com/office/officeart/2005/8/layout/chevron1"/>
    <dgm:cxn modelId="{FA869EDE-D0F5-4E00-824A-761B004DEAF9}" type="presParOf" srcId="{2298FDE9-A214-468E-84FE-D22D9A157ECF}" destId="{A85DDE60-E492-4FA7-9EEE-A0DD36E154F5}" srcOrd="6" destOrd="0" presId="urn:microsoft.com/office/officeart/2005/8/layout/chevron1"/>
    <dgm:cxn modelId="{5F8872C9-1F69-41A0-A3B3-F405526C542A}" type="presParOf" srcId="{A85DDE60-E492-4FA7-9EEE-A0DD36E154F5}" destId="{DA7F9278-B906-4C54-A610-5535BE364985}" srcOrd="0" destOrd="0" presId="urn:microsoft.com/office/officeart/2005/8/layout/chevron1"/>
    <dgm:cxn modelId="{815E9EAC-3458-4489-A846-1B95ED5FF91B}" type="presParOf" srcId="{A85DDE60-E492-4FA7-9EEE-A0DD36E154F5}" destId="{391F85C7-5E18-4DDD-8912-DD4DDCA61471}" srcOrd="1" destOrd="0" presId="urn:microsoft.com/office/officeart/2005/8/layout/chevron1"/>
    <dgm:cxn modelId="{2D1B6EE7-F5CB-49C0-8A0F-2EB63B8CEC54}" type="presParOf" srcId="{2298FDE9-A214-468E-84FE-D22D9A157ECF}" destId="{97A61B49-5092-416D-A270-AFF5222EED20}" srcOrd="7" destOrd="0" presId="urn:microsoft.com/office/officeart/2005/8/layout/chevron1"/>
    <dgm:cxn modelId="{05599629-A78C-4FF5-9378-EAA4A2B3B85E}" type="presParOf" srcId="{2298FDE9-A214-468E-84FE-D22D9A157ECF}" destId="{BDF50C53-A988-4BDF-9B27-CD98300C6DB4}" srcOrd="8" destOrd="0" presId="urn:microsoft.com/office/officeart/2005/8/layout/chevron1"/>
    <dgm:cxn modelId="{930CB944-16A6-41D8-B534-BAA8C84A98CF}" type="presParOf" srcId="{BDF50C53-A988-4BDF-9B27-CD98300C6DB4}" destId="{9E8E2103-927E-4A67-BADC-DC55663E6CC3}" srcOrd="0" destOrd="0" presId="urn:microsoft.com/office/officeart/2005/8/layout/chevron1"/>
    <dgm:cxn modelId="{81EA2E67-9223-4D64-8C28-7B7A22B88588}" type="presParOf" srcId="{BDF50C53-A988-4BDF-9B27-CD98300C6DB4}" destId="{55C70810-FC58-4CFC-BF28-C72DC7EA0A5B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C6BCC-3A2F-41B9-8908-F92844B8736A}">
      <dsp:nvSpPr>
        <dsp:cNvPr id="0" name=""/>
        <dsp:cNvSpPr/>
      </dsp:nvSpPr>
      <dsp:spPr>
        <a:xfrm>
          <a:off x="4945" y="2905"/>
          <a:ext cx="1924421" cy="769768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Test Readiness Review (TRR)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9829" y="2905"/>
        <a:ext cx="1154653" cy="769768"/>
      </dsp:txXfrm>
    </dsp:sp>
    <dsp:sp modelId="{87A5892C-43D9-494F-9AEB-C83173425C55}">
      <dsp:nvSpPr>
        <dsp:cNvPr id="0" name=""/>
        <dsp:cNvSpPr/>
      </dsp:nvSpPr>
      <dsp:spPr>
        <a:xfrm>
          <a:off x="4945" y="868894"/>
          <a:ext cx="1539537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+ 2</a:t>
          </a:r>
          <a:r>
            <a:rPr lang="he-IL" sz="13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r>
            <a:rPr lang="en-US" sz="13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m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פברואר 26'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945" y="868894"/>
        <a:ext cx="1539537" cy="576000"/>
      </dsp:txXfrm>
    </dsp:sp>
    <dsp:sp modelId="{801DEDB0-8514-4B02-A3C8-56B8094FDF11}">
      <dsp:nvSpPr>
        <dsp:cNvPr id="0" name=""/>
        <dsp:cNvSpPr/>
      </dsp:nvSpPr>
      <dsp:spPr>
        <a:xfrm>
          <a:off x="1713367" y="2905"/>
          <a:ext cx="1924421" cy="769768"/>
        </a:xfrm>
        <a:prstGeom prst="chevron">
          <a:avLst/>
        </a:prstGeom>
        <a:solidFill>
          <a:schemeClr val="accent1">
            <a:shade val="80000"/>
            <a:hueOff val="76561"/>
            <a:satOff val="-1098"/>
            <a:lumOff val="64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Flight Readiness Review (FRR)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098251" y="2905"/>
        <a:ext cx="1154653" cy="769768"/>
      </dsp:txXfrm>
    </dsp:sp>
    <dsp:sp modelId="{EC5525C9-AB4D-401A-B5CB-74E203BB07B2}">
      <dsp:nvSpPr>
        <dsp:cNvPr id="0" name=""/>
        <dsp:cNvSpPr/>
      </dsp:nvSpPr>
      <dsp:spPr>
        <a:xfrm>
          <a:off x="1713367" y="868894"/>
          <a:ext cx="1539537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+ 24m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יוני 26'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713367" y="868894"/>
        <a:ext cx="1539537" cy="576000"/>
      </dsp:txXfrm>
    </dsp:sp>
    <dsp:sp modelId="{6DC5329B-C5E7-4B09-B0A7-79A8C8D29341}">
      <dsp:nvSpPr>
        <dsp:cNvPr id="0" name=""/>
        <dsp:cNvSpPr/>
      </dsp:nvSpPr>
      <dsp:spPr>
        <a:xfrm>
          <a:off x="3421788" y="2905"/>
          <a:ext cx="1924421" cy="769768"/>
        </a:xfrm>
        <a:prstGeom prst="chevron">
          <a:avLst/>
        </a:prstGeom>
        <a:solidFill>
          <a:schemeClr val="accent1">
            <a:shade val="80000"/>
            <a:hueOff val="153123"/>
            <a:satOff val="-2196"/>
            <a:lumOff val="128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Launch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06672" y="2905"/>
        <a:ext cx="1154653" cy="769768"/>
      </dsp:txXfrm>
    </dsp:sp>
    <dsp:sp modelId="{DB3C9F6F-0E68-4F3A-9FC2-41E4E830C758}">
      <dsp:nvSpPr>
        <dsp:cNvPr id="0" name=""/>
        <dsp:cNvSpPr/>
      </dsp:nvSpPr>
      <dsp:spPr>
        <a:xfrm>
          <a:off x="3421788" y="868894"/>
          <a:ext cx="1539537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+ 25m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יולי 26'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421788" y="868894"/>
        <a:ext cx="1539537" cy="576000"/>
      </dsp:txXfrm>
    </dsp:sp>
    <dsp:sp modelId="{BE25B65A-6469-420C-A4C7-127F2A1B9A66}">
      <dsp:nvSpPr>
        <dsp:cNvPr id="0" name=""/>
        <dsp:cNvSpPr/>
      </dsp:nvSpPr>
      <dsp:spPr>
        <a:xfrm>
          <a:off x="5130210" y="2905"/>
          <a:ext cx="1924421" cy="769768"/>
        </a:xfrm>
        <a:prstGeom prst="chevron">
          <a:avLst/>
        </a:prstGeom>
        <a:solidFill>
          <a:schemeClr val="accent1">
            <a:shade val="80000"/>
            <a:hueOff val="229684"/>
            <a:satOff val="-3294"/>
            <a:lumOff val="192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effectLst/>
              <a:latin typeface="Segoe UI" panose="020B0502040204020203" pitchFamily="34" charset="0"/>
              <a:cs typeface="Segoe UI" panose="020B0502040204020203" pitchFamily="34" charset="0"/>
            </a:rPr>
            <a:t>In Orbit Tests (IOT) review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515094" y="2905"/>
        <a:ext cx="1154653" cy="769768"/>
      </dsp:txXfrm>
    </dsp:sp>
    <dsp:sp modelId="{C24B4F38-61FB-40FC-966C-85D59EB6FBFB}">
      <dsp:nvSpPr>
        <dsp:cNvPr id="0" name=""/>
        <dsp:cNvSpPr/>
      </dsp:nvSpPr>
      <dsp:spPr>
        <a:xfrm>
          <a:off x="5130210" y="868894"/>
          <a:ext cx="1539537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Launch + 4m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נובמבר 26'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130210" y="868894"/>
        <a:ext cx="1539537" cy="576000"/>
      </dsp:txXfrm>
    </dsp:sp>
    <dsp:sp modelId="{B309B4A6-B961-482A-ABE4-B12DE48F2395}">
      <dsp:nvSpPr>
        <dsp:cNvPr id="0" name=""/>
        <dsp:cNvSpPr/>
      </dsp:nvSpPr>
      <dsp:spPr>
        <a:xfrm>
          <a:off x="6838631" y="2905"/>
          <a:ext cx="1924421" cy="769768"/>
        </a:xfrm>
        <a:prstGeom prst="chevron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Operation</a:t>
          </a:r>
        </a:p>
      </dsp:txBody>
      <dsp:txXfrm>
        <a:off x="7223515" y="2905"/>
        <a:ext cx="1154653" cy="769768"/>
      </dsp:txXfrm>
    </dsp:sp>
    <dsp:sp modelId="{2757AB36-1DC9-4A00-914B-6A66D90A2E05}">
      <dsp:nvSpPr>
        <dsp:cNvPr id="0" name=""/>
        <dsp:cNvSpPr/>
      </dsp:nvSpPr>
      <dsp:spPr>
        <a:xfrm>
          <a:off x="6838631" y="868894"/>
          <a:ext cx="1539537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Launch + 6m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ינואר 27'</a:t>
          </a:r>
          <a:endParaRPr lang="en-US" sz="13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838631" y="868894"/>
        <a:ext cx="1539537" cy="57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70713-B13C-4216-A1BE-DDC803476769}">
      <dsp:nvSpPr>
        <dsp:cNvPr id="0" name=""/>
        <dsp:cNvSpPr/>
      </dsp:nvSpPr>
      <dsp:spPr>
        <a:xfrm>
          <a:off x="4945" y="544201"/>
          <a:ext cx="1924421" cy="648000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Kick off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28945" y="544201"/>
        <a:ext cx="1276421" cy="648000"/>
      </dsp:txXfrm>
    </dsp:sp>
    <dsp:sp modelId="{D9AA82C5-ABD7-43D0-AF23-954E742CA933}">
      <dsp:nvSpPr>
        <dsp:cNvPr id="0" name=""/>
        <dsp:cNvSpPr/>
      </dsp:nvSpPr>
      <dsp:spPr>
        <a:xfrm>
          <a:off x="4945" y="1273201"/>
          <a:ext cx="1539537" cy="39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יוני 24'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945" y="1273201"/>
        <a:ext cx="1539537" cy="398250"/>
      </dsp:txXfrm>
    </dsp:sp>
    <dsp:sp modelId="{0DCE8AC2-9FB5-4E48-B807-61AD6F716953}">
      <dsp:nvSpPr>
        <dsp:cNvPr id="0" name=""/>
        <dsp:cNvSpPr/>
      </dsp:nvSpPr>
      <dsp:spPr>
        <a:xfrm>
          <a:off x="1713367" y="544201"/>
          <a:ext cx="1924421" cy="648000"/>
        </a:xfrm>
        <a:prstGeom prst="chevron">
          <a:avLst/>
        </a:prstGeom>
        <a:solidFill>
          <a:schemeClr val="accent1">
            <a:shade val="80000"/>
            <a:hueOff val="76561"/>
            <a:satOff val="-1098"/>
            <a:lumOff val="64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System Requirement Review (SRR)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037367" y="544201"/>
        <a:ext cx="1276421" cy="648000"/>
      </dsp:txXfrm>
    </dsp:sp>
    <dsp:sp modelId="{5F411CA8-E32C-45D5-BEB8-FC6198142180}">
      <dsp:nvSpPr>
        <dsp:cNvPr id="0" name=""/>
        <dsp:cNvSpPr/>
      </dsp:nvSpPr>
      <dsp:spPr>
        <a:xfrm>
          <a:off x="1713367" y="1273201"/>
          <a:ext cx="1539537" cy="39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+ 2m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b="1" kern="1200" dirty="0">
              <a:latin typeface="Segoe UI" panose="020B0502040204020203" pitchFamily="34" charset="0"/>
              <a:cs typeface="Segoe UI" panose="020B0502040204020203" pitchFamily="34" charset="0"/>
            </a:rPr>
            <a:t>אוגוסט </a:t>
          </a:r>
          <a:r>
            <a:rPr lang="he-IL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24'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713367" y="1273201"/>
        <a:ext cx="1539537" cy="398250"/>
      </dsp:txXfrm>
    </dsp:sp>
    <dsp:sp modelId="{DD6F5FF8-2A3A-4DCE-838E-4844E2A737B1}">
      <dsp:nvSpPr>
        <dsp:cNvPr id="0" name=""/>
        <dsp:cNvSpPr/>
      </dsp:nvSpPr>
      <dsp:spPr>
        <a:xfrm>
          <a:off x="3421788" y="544201"/>
          <a:ext cx="1924421" cy="648000"/>
        </a:xfrm>
        <a:prstGeom prst="chevron">
          <a:avLst/>
        </a:prstGeom>
        <a:solidFill>
          <a:schemeClr val="accent1">
            <a:shade val="80000"/>
            <a:hueOff val="153123"/>
            <a:satOff val="-2196"/>
            <a:lumOff val="128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effectLst/>
              <a:latin typeface="Segoe UI" panose="020B0502040204020203" pitchFamily="34" charset="0"/>
              <a:cs typeface="Segoe UI" panose="020B0502040204020203" pitchFamily="34" charset="0"/>
            </a:rPr>
            <a:t>Preliminary Design Review (PDR)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745788" y="544201"/>
        <a:ext cx="1276421" cy="648000"/>
      </dsp:txXfrm>
    </dsp:sp>
    <dsp:sp modelId="{FA1AB6C9-35AA-4160-B653-4F6E78ACC3B9}">
      <dsp:nvSpPr>
        <dsp:cNvPr id="0" name=""/>
        <dsp:cNvSpPr/>
      </dsp:nvSpPr>
      <dsp:spPr>
        <a:xfrm>
          <a:off x="3421788" y="1273201"/>
          <a:ext cx="1539537" cy="39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+ 6m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b="1" kern="1200" dirty="0">
              <a:latin typeface="Segoe UI" panose="020B0502040204020203" pitchFamily="34" charset="0"/>
              <a:cs typeface="Segoe UI" panose="020B0502040204020203" pitchFamily="34" charset="0"/>
            </a:rPr>
            <a:t>דצמבר </a:t>
          </a:r>
          <a:r>
            <a:rPr lang="he-IL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24'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421788" y="1273201"/>
        <a:ext cx="1539537" cy="398250"/>
      </dsp:txXfrm>
    </dsp:sp>
    <dsp:sp modelId="{DA7F9278-B906-4C54-A610-5535BE364985}">
      <dsp:nvSpPr>
        <dsp:cNvPr id="0" name=""/>
        <dsp:cNvSpPr/>
      </dsp:nvSpPr>
      <dsp:spPr>
        <a:xfrm>
          <a:off x="5130210" y="544201"/>
          <a:ext cx="1924421" cy="648000"/>
        </a:xfrm>
        <a:prstGeom prst="chevron">
          <a:avLst/>
        </a:prstGeom>
        <a:solidFill>
          <a:schemeClr val="accent1">
            <a:shade val="80000"/>
            <a:hueOff val="229684"/>
            <a:satOff val="-3294"/>
            <a:lumOff val="192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Critical Design Review (CDR)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54210" y="544201"/>
        <a:ext cx="1276421" cy="648000"/>
      </dsp:txXfrm>
    </dsp:sp>
    <dsp:sp modelId="{391F85C7-5E18-4DDD-8912-DD4DDCA61471}">
      <dsp:nvSpPr>
        <dsp:cNvPr id="0" name=""/>
        <dsp:cNvSpPr/>
      </dsp:nvSpPr>
      <dsp:spPr>
        <a:xfrm>
          <a:off x="5130210" y="1273201"/>
          <a:ext cx="1539537" cy="39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+ 13m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b="1" kern="1200" dirty="0">
              <a:latin typeface="Segoe UI" panose="020B0502040204020203" pitchFamily="34" charset="0"/>
              <a:cs typeface="Segoe UI" panose="020B0502040204020203" pitchFamily="34" charset="0"/>
            </a:rPr>
            <a:t>יולי 25'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130210" y="1273201"/>
        <a:ext cx="1539537" cy="398250"/>
      </dsp:txXfrm>
    </dsp:sp>
    <dsp:sp modelId="{9E8E2103-927E-4A67-BADC-DC55663E6CC3}">
      <dsp:nvSpPr>
        <dsp:cNvPr id="0" name=""/>
        <dsp:cNvSpPr/>
      </dsp:nvSpPr>
      <dsp:spPr>
        <a:xfrm>
          <a:off x="6838631" y="544201"/>
          <a:ext cx="1924421" cy="648000"/>
        </a:xfrm>
        <a:prstGeom prst="chevron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Manufacturing Readiness Review (MRR)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162631" y="544201"/>
        <a:ext cx="1276421" cy="648000"/>
      </dsp:txXfrm>
    </dsp:sp>
    <dsp:sp modelId="{55C70810-FC58-4CFC-BF28-C72DC7EA0A5B}">
      <dsp:nvSpPr>
        <dsp:cNvPr id="0" name=""/>
        <dsp:cNvSpPr/>
      </dsp:nvSpPr>
      <dsp:spPr>
        <a:xfrm>
          <a:off x="6838631" y="1273201"/>
          <a:ext cx="1539537" cy="39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EDC + 1</a:t>
          </a:r>
          <a:r>
            <a:rPr lang="he-IL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4</a:t>
          </a:r>
          <a:r>
            <a:rPr lang="en-US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m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200" b="1" kern="1200" dirty="0">
              <a:latin typeface="Segoe UI" panose="020B0502040204020203" pitchFamily="34" charset="0"/>
              <a:cs typeface="Segoe UI" panose="020B0502040204020203" pitchFamily="34" charset="0"/>
            </a:rPr>
            <a:t>אוגוסט </a:t>
          </a:r>
          <a:r>
            <a:rPr lang="he-IL" sz="1200" b="1" kern="1200" dirty="0">
              <a:effectLst/>
              <a:latin typeface="Segoe UI" panose="020B0502040204020203" pitchFamily="34" charset="0"/>
              <a:cs typeface="Segoe UI" panose="020B0502040204020203" pitchFamily="34" charset="0"/>
            </a:rPr>
            <a:t>25'</a:t>
          </a:r>
          <a:endParaRPr lang="en-US" sz="1200" b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838631" y="1273201"/>
        <a:ext cx="1539537" cy="398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36421863-DEC9-EF49-8575-CE79D5B2B7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21E3A87-8D60-1948-8D9B-9D879DCC8E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381EC85-4AD2-9645-AB6A-AC7DA4C2B767}" type="datetimeFigureOut">
              <a:rPr lang="he-IL" smtClean="0"/>
              <a:t>כ"ה/חשון/תשפ"ד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63A8B14-5DE4-774F-85D8-B38C7CCDCA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9AFBEC9-4795-4E4E-8D4B-5FCC2C8530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CFABC15-789A-C14F-933A-85D6C90BBC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0032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56260-26EA-45C7-AE33-63467F3C0B44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CFAC6-DCE5-4DAB-815A-7D29AFA67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5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CFAC6-DCE5-4DAB-815A-7D29AFA67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7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741"/>
            <a:ext cx="4191000" cy="23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8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D1D9D2-2004-462F-A110-B6F0BBDB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8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15197"/>
            <a:ext cx="6324600" cy="292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07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D1D9D2-2004-462F-A110-B6F0BBDB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21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FD1D9D2-2004-462F-A110-B6F0BBDBD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35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804008"/>
            <a:ext cx="9144000" cy="43863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93000">
                <a:srgbClr val="808080">
                  <a:lumMod val="32000"/>
                  <a:lumOff val="68000"/>
                </a:srgbClr>
              </a:gs>
              <a:gs pos="100000">
                <a:srgbClr val="1184B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31539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7373" y="1220380"/>
            <a:ext cx="5197774" cy="1479959"/>
          </a:xfrm>
        </p:spPr>
        <p:txBody>
          <a:bodyPr/>
          <a:lstStyle>
            <a:lvl1pPr rtl="0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5976" y="3756991"/>
            <a:ext cx="4280520" cy="924530"/>
          </a:xfrm>
        </p:spPr>
        <p:txBody>
          <a:bodyPr>
            <a:normAutofit/>
          </a:bodyPr>
          <a:lstStyle>
            <a:lvl1pPr marL="0" indent="0" algn="ctr" rtl="0">
              <a:buNone/>
              <a:defRPr sz="2250" b="0">
                <a:solidFill>
                  <a:srgbClr val="898989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785997"/>
            <a:ext cx="2133600" cy="273844"/>
          </a:xfrm>
        </p:spPr>
        <p:txBody>
          <a:bodyPr/>
          <a:lstStyle/>
          <a:p>
            <a:fld id="{4B2B9601-55D1-444B-88D2-9D94EFA532B6}" type="datetime8">
              <a:rPr lang="he-IL" smtClean="0"/>
              <a:pPr/>
              <a:t>09 נובמבר 23</a:t>
            </a:fld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4785997"/>
            <a:ext cx="2133600" cy="273844"/>
          </a:xfrm>
        </p:spPr>
        <p:txBody>
          <a:bodyPr/>
          <a:lstStyle>
            <a:lvl1pPr>
              <a:defRPr>
                <a:solidFill>
                  <a:srgbClr val="315397"/>
                </a:solidFill>
              </a:defRPr>
            </a:lvl1pPr>
          </a:lstStyle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77329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789552"/>
            <a:ext cx="9144000" cy="0"/>
          </a:xfrm>
          <a:prstGeom prst="line">
            <a:avLst/>
          </a:prstGeom>
          <a:ln w="19050">
            <a:solidFill>
              <a:srgbClr val="80808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0" y="4731990"/>
            <a:ext cx="9144000" cy="0"/>
          </a:xfrm>
          <a:prstGeom prst="line">
            <a:avLst/>
          </a:prstGeom>
          <a:ln w="19050">
            <a:solidFill>
              <a:srgbClr val="80808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3901441" y="4790166"/>
            <a:ext cx="5083811" cy="273844"/>
          </a:xfrm>
          <a:prstGeom prst="rect">
            <a:avLst/>
          </a:prstGeom>
        </p:spPr>
        <p:txBody>
          <a:bodyPr vert="horz" lIns="68580" tIns="34290" rIns="68580" bIns="34290" rtlCol="1" anchor="ctr"/>
          <a:lstStyle>
            <a:defPPr>
              <a:defRPr lang="he-IL"/>
            </a:defPPr>
            <a:lvl1pPr marL="0" algn="ctr" defTabSz="914400" rtl="1" eaLnBrk="1" latinLnBrk="0" hangingPunct="1">
              <a:defRPr sz="1200" b="1" kern="1200">
                <a:solidFill>
                  <a:srgbClr val="315397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r>
              <a:rPr lang="en-US" sz="1050" b="0" i="1" dirty="0">
                <a:solidFill>
                  <a:srgbClr val="898989"/>
                </a:solidFill>
              </a:rPr>
              <a:t>This presentation is </a:t>
            </a:r>
            <a:r>
              <a:rPr lang="en-US" sz="1050" b="0" i="1" dirty="0" err="1">
                <a:solidFill>
                  <a:srgbClr val="898989"/>
                </a:solidFill>
              </a:rPr>
              <a:t>NSLComm</a:t>
            </a:r>
            <a:r>
              <a:rPr lang="en-US" sz="1050" b="0" i="1" dirty="0">
                <a:solidFill>
                  <a:srgbClr val="898989"/>
                </a:solidFill>
              </a:rPr>
              <a:t> proprietary and</a:t>
            </a:r>
            <a:r>
              <a:rPr lang="en-US" sz="1050" b="0" i="1" baseline="0" dirty="0">
                <a:solidFill>
                  <a:srgbClr val="898989"/>
                </a:solidFill>
              </a:rPr>
              <a:t> is</a:t>
            </a:r>
            <a:r>
              <a:rPr lang="en-US" sz="1050" b="0" i="1" dirty="0">
                <a:solidFill>
                  <a:srgbClr val="898989"/>
                </a:solidFill>
              </a:rPr>
              <a:t>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60644"/>
            <a:ext cx="3019487" cy="11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73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1" y="82098"/>
            <a:ext cx="1682359" cy="635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679" y="688668"/>
            <a:ext cx="8291265" cy="302659"/>
          </a:xfrm>
        </p:spPr>
        <p:txBody>
          <a:bodyPr>
            <a:noAutofit/>
          </a:bodyPr>
          <a:lstStyle>
            <a:lvl1pPr algn="l" rtl="0">
              <a:defRPr sz="2100">
                <a:solidFill>
                  <a:srgbClr val="09A8CD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608" y="1035394"/>
            <a:ext cx="8275193" cy="3676919"/>
          </a:xfrm>
        </p:spPr>
        <p:txBody>
          <a:bodyPr>
            <a:normAutofit/>
          </a:bodyPr>
          <a:lstStyle>
            <a:lvl1pPr algn="l" rtl="0">
              <a:buClr>
                <a:srgbClr val="E20071"/>
              </a:buClr>
              <a:defRPr sz="1725" b="0">
                <a:solidFill>
                  <a:schemeClr val="tx1"/>
                </a:solidFill>
                <a:latin typeface="+mj-lt"/>
              </a:defRPr>
            </a:lvl1pPr>
            <a:lvl2pPr algn="l" rtl="0">
              <a:defRPr sz="1500">
                <a:solidFill>
                  <a:schemeClr val="tx1"/>
                </a:solidFill>
                <a:latin typeface="+mj-lt"/>
              </a:defRPr>
            </a:lvl2pPr>
            <a:lvl3pPr algn="l" rtl="0">
              <a:defRPr sz="1350">
                <a:solidFill>
                  <a:schemeClr val="tx1"/>
                </a:solidFill>
                <a:latin typeface="+mj-lt"/>
              </a:defRPr>
            </a:lvl3pPr>
            <a:lvl4pPr algn="l" rtl="0">
              <a:defRPr sz="1350">
                <a:solidFill>
                  <a:schemeClr val="tx1"/>
                </a:solidFill>
                <a:latin typeface="+mj-lt"/>
              </a:defRPr>
            </a:lvl4pPr>
            <a:lvl5pPr algn="l" rtl="0">
              <a:defRPr sz="135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785997"/>
            <a:ext cx="2133600" cy="273844"/>
          </a:xfrm>
        </p:spPr>
        <p:txBody>
          <a:bodyPr/>
          <a:lstStyle/>
          <a:p>
            <a:fld id="{A49BD281-0EBA-4A01-8E59-79B2E1A23507}" type="datetime8">
              <a:rPr lang="he-IL" smtClean="0"/>
              <a:pPr/>
              <a:t>09 נובמבר 23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85997"/>
            <a:ext cx="2895600" cy="273844"/>
          </a:xfrm>
        </p:spPr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1852" y="4785997"/>
            <a:ext cx="2133600" cy="273844"/>
          </a:xfrm>
        </p:spPr>
        <p:txBody>
          <a:bodyPr/>
          <a:lstStyle>
            <a:lvl1pPr>
              <a:defRPr>
                <a:solidFill>
                  <a:srgbClr val="315397"/>
                </a:solidFill>
              </a:defRPr>
            </a:lvl1pPr>
          </a:lstStyle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8" name="Freeform 7"/>
          <p:cNvSpPr/>
          <p:nvPr userDrawn="1"/>
        </p:nvSpPr>
        <p:spPr>
          <a:xfrm>
            <a:off x="1958009" y="195486"/>
            <a:ext cx="6775175" cy="270030"/>
          </a:xfrm>
          <a:custGeom>
            <a:avLst/>
            <a:gdLst>
              <a:gd name="connsiteX0" fmla="*/ 0 w 8146079"/>
              <a:gd name="connsiteY0" fmla="*/ 504172 h 542644"/>
              <a:gd name="connsiteX1" fmla="*/ 3617844 w 8146079"/>
              <a:gd name="connsiteY1" fmla="*/ 490920 h 542644"/>
              <a:gd name="connsiteX2" fmla="*/ 7752522 w 8146079"/>
              <a:gd name="connsiteY2" fmla="*/ 590 h 542644"/>
              <a:gd name="connsiteX3" fmla="*/ 7739270 w 8146079"/>
              <a:gd name="connsiteY3" fmla="*/ 411407 h 54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6079" h="542644">
                <a:moveTo>
                  <a:pt x="0" y="504172"/>
                </a:moveTo>
                <a:cubicBezTo>
                  <a:pt x="1162878" y="539511"/>
                  <a:pt x="2325757" y="574850"/>
                  <a:pt x="3617844" y="490920"/>
                </a:cubicBezTo>
                <a:cubicBezTo>
                  <a:pt x="4909931" y="406990"/>
                  <a:pt x="7065618" y="13842"/>
                  <a:pt x="7752522" y="590"/>
                </a:cubicBezTo>
                <a:cubicBezTo>
                  <a:pt x="8439426" y="-12662"/>
                  <a:pt x="8089348" y="199372"/>
                  <a:pt x="7739270" y="411407"/>
                </a:cubicBezTo>
              </a:path>
            </a:pathLst>
          </a:cu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315397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>
          <a:xfrm>
            <a:off x="6102626" y="360072"/>
            <a:ext cx="2591318" cy="321469"/>
          </a:xfrm>
        </p:spPr>
        <p:txBody>
          <a:bodyPr vert="horz" lIns="91440" tIns="45720" rIns="91440" bIns="45720" rtlCol="1" anchor="ctr">
            <a:noAutofit/>
          </a:bodyPr>
          <a:lstStyle>
            <a:lvl1pPr marL="0" indent="0" algn="r" rtl="0">
              <a:buNone/>
              <a:defRPr lang="en-US" sz="1350" smtClean="0">
                <a:solidFill>
                  <a:srgbClr val="808080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 algn="l" rt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731990"/>
            <a:ext cx="9144000" cy="0"/>
          </a:xfrm>
          <a:prstGeom prst="line">
            <a:avLst/>
          </a:prstGeom>
          <a:ln w="19050">
            <a:solidFill>
              <a:srgbClr val="80808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502430" y="4790166"/>
            <a:ext cx="4264165" cy="273844"/>
          </a:xfrm>
          <a:prstGeom prst="rect">
            <a:avLst/>
          </a:prstGeom>
        </p:spPr>
        <p:txBody>
          <a:bodyPr vert="horz" lIns="68580" tIns="34290" rIns="68580" bIns="34290" rtlCol="1" anchor="ctr"/>
          <a:lstStyle>
            <a:defPPr>
              <a:defRPr lang="he-IL"/>
            </a:defPPr>
            <a:lvl1pPr marL="0" algn="ctr" defTabSz="914400" rtl="1" eaLnBrk="1" latinLnBrk="0" hangingPunct="1">
              <a:defRPr sz="1200" b="1" kern="1200">
                <a:solidFill>
                  <a:srgbClr val="315397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r>
              <a:rPr lang="en-US" sz="1050" b="0" i="1" dirty="0">
                <a:solidFill>
                  <a:srgbClr val="898989"/>
                </a:solidFill>
              </a:rPr>
              <a:t>This presentation is </a:t>
            </a:r>
            <a:r>
              <a:rPr lang="en-US" sz="1050" b="0" i="1" dirty="0" err="1">
                <a:solidFill>
                  <a:srgbClr val="898989"/>
                </a:solidFill>
              </a:rPr>
              <a:t>NSLComm</a:t>
            </a:r>
            <a:r>
              <a:rPr lang="en-US" sz="1050" b="0" i="1" dirty="0">
                <a:solidFill>
                  <a:srgbClr val="898989"/>
                </a:solidFill>
              </a:rPr>
              <a:t> proprietary and</a:t>
            </a:r>
            <a:r>
              <a:rPr lang="en-US" sz="1050" b="0" i="1" baseline="0" dirty="0">
                <a:solidFill>
                  <a:srgbClr val="898989"/>
                </a:solidFill>
              </a:rPr>
              <a:t> is</a:t>
            </a:r>
            <a:r>
              <a:rPr lang="en-US" sz="1050" b="0" i="1" dirty="0">
                <a:solidFill>
                  <a:srgbClr val="898989"/>
                </a:solidFill>
              </a:rPr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54478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7D48F-D49E-40C5-A973-EF3A85AA308B}" type="datetime8">
              <a:rPr lang="he-IL" smtClean="0"/>
              <a:pPr/>
              <a:t>09 נובמבר 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7236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875F-D58B-4FE0-8597-C2467BAEBA1C}" type="datetime8">
              <a:rPr lang="he-IL" smtClean="0"/>
              <a:pPr/>
              <a:t>09 נובמבר 23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1790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D4E4-275A-4298-8D9A-0FE99B223A39}" type="datetime8">
              <a:rPr lang="he-IL" smtClean="0"/>
              <a:pPr/>
              <a:t>09 נובמבר 23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1771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7DD-60D7-4CD9-A8BF-CD4C85E79459}" type="datetime8">
              <a:rPr lang="he-IL" smtClean="0"/>
              <a:pPr/>
              <a:t>09 נובמבר 23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29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14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1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r">
              <a:defRPr sz="15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0825-C106-457C-8E52-DCA4D0FA053B}" type="datetime8">
              <a:rPr lang="he-IL" smtClean="0"/>
              <a:pPr/>
              <a:t>09 נובמבר 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47234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r">
              <a:defRPr sz="15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8DAE-E6EC-492F-94C1-7AD6FE6F06F1}" type="datetime8">
              <a:rPr lang="he-IL" smtClean="0"/>
              <a:pPr/>
              <a:t>09 נובמבר 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5405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C3864-8809-4A16-9AB4-CB82EF4CCDC0}" type="datetime8">
              <a:rPr lang="he-IL" smtClean="0"/>
              <a:pPr/>
              <a:t>09 נובמבר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0193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02E2-30DE-49A7-ABF9-3E42A424EF53}" type="datetime8">
              <a:rPr lang="he-IL" smtClean="0"/>
              <a:pPr/>
              <a:t>09 נובמבר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1573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54108A-D4D2-4E4C-9494-CEFC3B5A7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2" y="61573"/>
            <a:ext cx="1986152" cy="7502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01D97F2-C5B4-445C-9384-BAF2A188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31" y="781666"/>
            <a:ext cx="8782361" cy="357312"/>
          </a:xfrm>
          <a:prstGeom prst="rect">
            <a:avLst/>
          </a:prstGeom>
        </p:spPr>
        <p:txBody>
          <a:bodyPr>
            <a:noAutofit/>
          </a:bodyPr>
          <a:lstStyle>
            <a:lvl1pPr algn="l" rtl="0">
              <a:defRPr sz="1575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F2F460-810F-4D56-988E-71EC9CED1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31" y="1255175"/>
            <a:ext cx="8765338" cy="3383702"/>
          </a:xfrm>
        </p:spPr>
        <p:txBody>
          <a:bodyPr>
            <a:normAutofit/>
          </a:bodyPr>
          <a:lstStyle>
            <a:lvl1pPr algn="l" rtl="0">
              <a:buClr>
                <a:srgbClr val="E20071"/>
              </a:buClr>
              <a:defRPr sz="1275" b="0">
                <a:solidFill>
                  <a:schemeClr val="tx1"/>
                </a:solidFill>
                <a:latin typeface="+mj-lt"/>
              </a:defRPr>
            </a:lvl1pPr>
            <a:lvl2pPr algn="l" rtl="0">
              <a:defRPr sz="1125">
                <a:solidFill>
                  <a:schemeClr val="tx1"/>
                </a:solidFill>
                <a:latin typeface="+mj-lt"/>
              </a:defRPr>
            </a:lvl2pPr>
            <a:lvl3pPr algn="l" rtl="0">
              <a:defRPr sz="1050">
                <a:solidFill>
                  <a:schemeClr val="tx1"/>
                </a:solidFill>
                <a:latin typeface="+mj-lt"/>
              </a:defRPr>
            </a:lvl3pPr>
            <a:lvl4pPr algn="l" rtl="0">
              <a:defRPr sz="1050">
                <a:solidFill>
                  <a:schemeClr val="tx1"/>
                </a:solidFill>
                <a:latin typeface="+mj-lt"/>
              </a:defRPr>
            </a:lvl4pPr>
            <a:lvl5pPr algn="l" rtl="0">
              <a:defRPr sz="105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80A9F30-3E4F-4EA6-BE60-62232140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62" y="4755508"/>
            <a:ext cx="405844" cy="323294"/>
          </a:xfrm>
        </p:spPr>
        <p:txBody>
          <a:bodyPr/>
          <a:lstStyle>
            <a:lvl1pPr>
              <a:defRPr>
                <a:solidFill>
                  <a:srgbClr val="315397"/>
                </a:solidFill>
              </a:defRPr>
            </a:lvl1pPr>
          </a:lstStyle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01A7DDDE-A9E1-4069-B836-9FA32B02890D}"/>
              </a:ext>
            </a:extLst>
          </p:cNvPr>
          <p:cNvSpPr/>
          <p:nvPr userDrawn="1"/>
        </p:nvSpPr>
        <p:spPr>
          <a:xfrm>
            <a:off x="1468508" y="146614"/>
            <a:ext cx="7176473" cy="318791"/>
          </a:xfrm>
          <a:custGeom>
            <a:avLst/>
            <a:gdLst>
              <a:gd name="connsiteX0" fmla="*/ 0 w 8146079"/>
              <a:gd name="connsiteY0" fmla="*/ 504172 h 542644"/>
              <a:gd name="connsiteX1" fmla="*/ 3617844 w 8146079"/>
              <a:gd name="connsiteY1" fmla="*/ 490920 h 542644"/>
              <a:gd name="connsiteX2" fmla="*/ 7752522 w 8146079"/>
              <a:gd name="connsiteY2" fmla="*/ 590 h 542644"/>
              <a:gd name="connsiteX3" fmla="*/ 7739270 w 8146079"/>
              <a:gd name="connsiteY3" fmla="*/ 411407 h 542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6079" h="542644">
                <a:moveTo>
                  <a:pt x="0" y="504172"/>
                </a:moveTo>
                <a:cubicBezTo>
                  <a:pt x="1162878" y="539511"/>
                  <a:pt x="2325757" y="574850"/>
                  <a:pt x="3617844" y="490920"/>
                </a:cubicBezTo>
                <a:cubicBezTo>
                  <a:pt x="4909931" y="406990"/>
                  <a:pt x="7065618" y="13842"/>
                  <a:pt x="7752522" y="590"/>
                </a:cubicBezTo>
                <a:cubicBezTo>
                  <a:pt x="8439426" y="-12662"/>
                  <a:pt x="8089348" y="199372"/>
                  <a:pt x="7739270" y="411407"/>
                </a:cubicBezTo>
              </a:path>
            </a:pathLst>
          </a:cu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3" tIns="25717" rIns="51433" bIns="25717" rtlCol="0" anchor="ctr"/>
          <a:lstStyle/>
          <a:p>
            <a:pPr algn="ctr" defTabSz="514325"/>
            <a:endParaRPr lang="en-US" sz="1050">
              <a:solidFill>
                <a:srgbClr val="315397"/>
              </a:solidFill>
            </a:endParaRP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2151521C-CF3E-445E-A066-A024410C3D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72708" y="378491"/>
            <a:ext cx="1898984" cy="379519"/>
          </a:xfrm>
        </p:spPr>
        <p:txBody>
          <a:bodyPr vert="horz" lIns="68577" tIns="34289" rIns="68577" bIns="34289" rtlCol="1" anchor="ctr">
            <a:noAutofit/>
          </a:bodyPr>
          <a:lstStyle>
            <a:lvl1pPr marL="0" indent="0" algn="r" rtl="0">
              <a:buNone/>
              <a:defRPr lang="en-US" sz="1050" smtClean="0">
                <a:solidFill>
                  <a:srgbClr val="808080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1050" smtClean="0"/>
            </a:lvl2pPr>
            <a:lvl3pPr>
              <a:defRPr lang="en-US" sz="1050" smtClean="0"/>
            </a:lvl3pPr>
            <a:lvl4pPr>
              <a:defRPr lang="en-US" sz="1050" smtClean="0"/>
            </a:lvl4pPr>
            <a:lvl5pPr>
              <a:defRPr lang="en-US" sz="1050"/>
            </a:lvl5pPr>
          </a:lstStyle>
          <a:p>
            <a:pPr marL="0" lvl="0" algn="l" rt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A4E814-504A-459D-B4A4-06C748487681}"/>
              </a:ext>
            </a:extLst>
          </p:cNvPr>
          <p:cNvCxnSpPr>
            <a:cxnSpLocks/>
          </p:cNvCxnSpPr>
          <p:nvPr userDrawn="1"/>
        </p:nvCxnSpPr>
        <p:spPr>
          <a:xfrm>
            <a:off x="-1" y="4697192"/>
            <a:ext cx="9144000" cy="0"/>
          </a:xfrm>
          <a:prstGeom prst="line">
            <a:avLst/>
          </a:prstGeom>
          <a:ln w="19050">
            <a:solidFill>
              <a:srgbClr val="80808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8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8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4365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3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"/>
            <a:ext cx="177252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81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" y="1428750"/>
            <a:ext cx="127510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0"/>
            <a:ext cx="59436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3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08057" y="4857750"/>
            <a:ext cx="225414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600" dirty="0">
                <a:latin typeface="Segoe UI" panose="020B0502040204020203" pitchFamily="34" charset="0"/>
              </a:rPr>
              <a:t>This presentation is </a:t>
            </a:r>
            <a:r>
              <a:rPr lang="en-US" sz="600" dirty="0" err="1">
                <a:latin typeface="Segoe UI" panose="020B0502040204020203" pitchFamily="34" charset="0"/>
              </a:rPr>
              <a:t>NSLComm</a:t>
            </a:r>
            <a:r>
              <a:rPr lang="en-US" sz="600" dirty="0">
                <a:latin typeface="Segoe UI" panose="020B0502040204020203" pitchFamily="34" charset="0"/>
              </a:rPr>
              <a:t> proprietary and is confidential</a:t>
            </a:r>
            <a:endParaRPr lang="he-IL" sz="600" dirty="0"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D:\Work\Projects\NSLComm\Logo\NSLComm Output\Logo for Dark Backgroun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76750"/>
            <a:ext cx="994425" cy="32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87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71688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57" y="4857750"/>
            <a:ext cx="225414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600" dirty="0">
                <a:latin typeface="Segoe UI" panose="020B0502040204020203" pitchFamily="34" charset="0"/>
              </a:rPr>
              <a:t>This presentation is </a:t>
            </a:r>
            <a:r>
              <a:rPr lang="en-US" sz="600" dirty="0" err="1">
                <a:latin typeface="Segoe UI" panose="020B0502040204020203" pitchFamily="34" charset="0"/>
              </a:rPr>
              <a:t>NSLComm</a:t>
            </a:r>
            <a:r>
              <a:rPr lang="en-US" sz="600" dirty="0">
                <a:latin typeface="Segoe UI" panose="020B0502040204020203" pitchFamily="34" charset="0"/>
              </a:rPr>
              <a:t> proprietary and is confidential</a:t>
            </a:r>
            <a:endParaRPr lang="he-IL" sz="600" dirty="0"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D:\Work\Projects\NSLComm\Logo\NSLComm Output\Logo for Dark Background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76750"/>
            <a:ext cx="994425" cy="32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7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08057" y="4857750"/>
            <a:ext cx="225414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600" dirty="0">
                <a:latin typeface="Segoe UI" panose="020B0502040204020203" pitchFamily="34" charset="0"/>
              </a:rPr>
              <a:t>This presentation is </a:t>
            </a:r>
            <a:r>
              <a:rPr lang="en-US" sz="600" dirty="0" err="1">
                <a:latin typeface="Segoe UI" panose="020B0502040204020203" pitchFamily="34" charset="0"/>
              </a:rPr>
              <a:t>NSLComm</a:t>
            </a:r>
            <a:r>
              <a:rPr lang="en-US" sz="600" dirty="0">
                <a:latin typeface="Segoe UI" panose="020B0502040204020203" pitchFamily="34" charset="0"/>
              </a:rPr>
              <a:t> proprietary and is confidential</a:t>
            </a:r>
            <a:endParaRPr lang="he-IL" sz="600" dirty="0"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D:\Work\Projects\NSLComm\Logo\NSLComm Output\Logo for Dark Background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76750"/>
            <a:ext cx="994425" cy="32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61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12C24-2D63-4908-8B50-26F2EA393CC0}" type="datetime8">
              <a:rPr lang="he-IL" smtClean="0"/>
              <a:pPr/>
              <a:t>09 נובמבר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F4785-6DD4-4A96-8785-6AE02E3327A2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553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ctr" defTabSz="685800" rtl="1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r" defTabSz="6858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r" defTabSz="6858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:\Work\Projects\NSLComm\Logo\NSLComm Output\Logo for Dark 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9550"/>
            <a:ext cx="1302409" cy="42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08057" y="4857750"/>
            <a:ext cx="22541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This presentation is NSLComm proprietary and is confidential</a:t>
            </a:r>
            <a:endParaRPr lang="he-IL" sz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4A8F1-79E5-34C9-D55E-86AA2CBAA054}"/>
              </a:ext>
            </a:extLst>
          </p:cNvPr>
          <p:cNvSpPr txBox="1">
            <a:spLocks/>
          </p:cNvSpPr>
          <p:nvPr/>
        </p:nvSpPr>
        <p:spPr>
          <a:xfrm>
            <a:off x="2251404" y="1854842"/>
            <a:ext cx="4648200" cy="1433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מיזם ננו-לווין תקשורת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1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NSLSat3</a:t>
            </a:r>
            <a:endParaRPr kumimoji="0" lang="he-IL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3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CCE864E-2ED0-1100-20BF-7893D05B62C3}"/>
              </a:ext>
            </a:extLst>
          </p:cNvPr>
          <p:cNvSpPr txBox="1"/>
          <p:nvPr/>
        </p:nvSpPr>
        <p:spPr>
          <a:xfrm>
            <a:off x="8201146" y="2646215"/>
            <a:ext cx="714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27 Mbps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F413D-F3B0-8D91-CD9C-CDA583FB6847}"/>
              </a:ext>
            </a:extLst>
          </p:cNvPr>
          <p:cNvSpPr txBox="1"/>
          <p:nvPr/>
        </p:nvSpPr>
        <p:spPr>
          <a:xfrm>
            <a:off x="5030672" y="1502694"/>
            <a:ext cx="37619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Link Budget – Transparent Switching (Channelizer)</a:t>
            </a:r>
          </a:p>
        </p:txBody>
      </p:sp>
      <p:pic>
        <p:nvPicPr>
          <p:cNvPr id="13" name="Picture 12" descr="A satellite view of a planet&#10;&#10;Description automatically generated with medium confidence">
            <a:extLst>
              <a:ext uri="{FF2B5EF4-FFF2-40B4-BE49-F238E27FC236}">
                <a16:creationId xmlns:a16="http://schemas.microsoft.com/office/drawing/2014/main" id="{0F9886BE-3B3A-E1D9-3011-87C1ABA83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3" r="24709"/>
          <a:stretch/>
        </p:blipFill>
        <p:spPr>
          <a:xfrm>
            <a:off x="1" y="1966645"/>
            <a:ext cx="4301231" cy="3176855"/>
          </a:xfrm>
          <a:prstGeom prst="rect">
            <a:avLst/>
          </a:prstGeom>
        </p:spPr>
      </p:pic>
      <p:pic>
        <p:nvPicPr>
          <p:cNvPr id="14" name="Picture 13" descr="A satellite view of a planet&#10;&#10;Description automatically generated with medium confidence">
            <a:extLst>
              <a:ext uri="{FF2B5EF4-FFF2-40B4-BE49-F238E27FC236}">
                <a16:creationId xmlns:a16="http://schemas.microsoft.com/office/drawing/2014/main" id="{225004F3-1A69-8BD5-5676-0EE039F8B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3" r="24709"/>
          <a:stretch/>
        </p:blipFill>
        <p:spPr>
          <a:xfrm>
            <a:off x="4842769" y="1966645"/>
            <a:ext cx="4301231" cy="317685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1C589E-223C-4063-6152-CDF9BB44D30D}"/>
              </a:ext>
            </a:extLst>
          </p:cNvPr>
          <p:cNvSpPr/>
          <p:nvPr/>
        </p:nvSpPr>
        <p:spPr>
          <a:xfrm>
            <a:off x="1714256" y="3693521"/>
            <a:ext cx="650981" cy="224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T1 (GW)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F1A8D-E64E-128E-8656-4FF2FADC3AB3}"/>
              </a:ext>
            </a:extLst>
          </p:cNvPr>
          <p:cNvSpPr txBox="1"/>
          <p:nvPr/>
        </p:nvSpPr>
        <p:spPr>
          <a:xfrm>
            <a:off x="1620194" y="3929964"/>
            <a:ext cx="174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Down: </a:t>
            </a:r>
            <a:r>
              <a:rPr lang="en-US" sz="1200" b="1" dirty="0"/>
              <a:t>450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b="1" dirty="0"/>
              <a:t>Mbps</a:t>
            </a:r>
            <a:endParaRPr lang="en-US" sz="1050" b="1" dirty="0"/>
          </a:p>
          <a:p>
            <a:r>
              <a:rPr lang="en-US" sz="1050" b="1" dirty="0"/>
              <a:t>Up: </a:t>
            </a:r>
            <a:r>
              <a:rPr lang="en-US" sz="1200" b="1" dirty="0"/>
              <a:t>900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b="1" dirty="0"/>
              <a:t>Mbps</a:t>
            </a:r>
            <a:endParaRPr lang="en-US" sz="105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B967D7-F7B0-5A14-A529-966A9B2A3F48}"/>
              </a:ext>
            </a:extLst>
          </p:cNvPr>
          <p:cNvSpPr/>
          <p:nvPr/>
        </p:nvSpPr>
        <p:spPr>
          <a:xfrm>
            <a:off x="3304983" y="3319898"/>
            <a:ext cx="339754" cy="284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0E819D-66F4-D4DE-0F4D-A36D8D1ADE5E}"/>
              </a:ext>
            </a:extLst>
          </p:cNvPr>
          <p:cNvSpPr txBox="1"/>
          <p:nvPr/>
        </p:nvSpPr>
        <p:spPr>
          <a:xfrm>
            <a:off x="3206731" y="3640280"/>
            <a:ext cx="130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Down: </a:t>
            </a:r>
            <a:r>
              <a:rPr lang="en-US" sz="1200" b="1" dirty="0"/>
              <a:t>15.3 Mbps</a:t>
            </a:r>
            <a:endParaRPr lang="en-US" sz="1050" b="1" dirty="0"/>
          </a:p>
          <a:p>
            <a:r>
              <a:rPr lang="en-US" sz="1050" b="1" dirty="0"/>
              <a:t>Up: </a:t>
            </a:r>
            <a:r>
              <a:rPr lang="en-US" sz="1200" b="1" dirty="0"/>
              <a:t>20 Mbps</a:t>
            </a:r>
            <a:endParaRPr lang="en-US" sz="105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9989D-A72A-82D4-A7CC-9AA388114976}"/>
              </a:ext>
            </a:extLst>
          </p:cNvPr>
          <p:cNvSpPr/>
          <p:nvPr/>
        </p:nvSpPr>
        <p:spPr>
          <a:xfrm>
            <a:off x="6509308" y="3693521"/>
            <a:ext cx="650981" cy="224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T1 (GW)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27E8C2-E3B3-3C6F-62C5-251AC867A40D}"/>
              </a:ext>
            </a:extLst>
          </p:cNvPr>
          <p:cNvSpPr/>
          <p:nvPr/>
        </p:nvSpPr>
        <p:spPr>
          <a:xfrm>
            <a:off x="8203213" y="3319898"/>
            <a:ext cx="339754" cy="284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34" name="Arrow: Curved Left 33">
            <a:extLst>
              <a:ext uri="{FF2B5EF4-FFF2-40B4-BE49-F238E27FC236}">
                <a16:creationId xmlns:a16="http://schemas.microsoft.com/office/drawing/2014/main" id="{ED00B8AD-88DB-F89F-209A-0C77922DDAE7}"/>
              </a:ext>
            </a:extLst>
          </p:cNvPr>
          <p:cNvSpPr/>
          <p:nvPr/>
        </p:nvSpPr>
        <p:spPr>
          <a:xfrm rot="16200000">
            <a:off x="7081245" y="1634478"/>
            <a:ext cx="1025131" cy="1950440"/>
          </a:xfrm>
          <a:prstGeom prst="curvedLeftArrow">
            <a:avLst>
              <a:gd name="adj1" fmla="val 6290"/>
              <a:gd name="adj2" fmla="val 43195"/>
              <a:gd name="adj3" fmla="val 25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158022B4-8490-6BB2-4EBC-81C6E421ECE6}"/>
              </a:ext>
            </a:extLst>
          </p:cNvPr>
          <p:cNvSpPr/>
          <p:nvPr/>
        </p:nvSpPr>
        <p:spPr>
          <a:xfrm rot="10800000">
            <a:off x="6501104" y="2804403"/>
            <a:ext cx="1654728" cy="742426"/>
          </a:xfrm>
          <a:prstGeom prst="curvedUpArrow">
            <a:avLst>
              <a:gd name="adj1" fmla="val 13321"/>
              <a:gd name="adj2" fmla="val 55125"/>
              <a:gd name="adj3" fmla="val 25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3AB6AD-00B5-3D34-DF35-358C36532E3E}"/>
              </a:ext>
            </a:extLst>
          </p:cNvPr>
          <p:cNvSpPr txBox="1"/>
          <p:nvPr/>
        </p:nvSpPr>
        <p:spPr>
          <a:xfrm>
            <a:off x="7972548" y="2634673"/>
            <a:ext cx="916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15.4 Mbps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4666A0-31C7-78DC-6796-95E6CE92374B}"/>
              </a:ext>
            </a:extLst>
          </p:cNvPr>
          <p:cNvSpPr txBox="1"/>
          <p:nvPr/>
        </p:nvSpPr>
        <p:spPr>
          <a:xfrm>
            <a:off x="6718362" y="3111321"/>
            <a:ext cx="84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 </a:t>
            </a:r>
            <a:r>
              <a:rPr lang="en-US" sz="1200" b="1" dirty="0"/>
              <a:t>1.7 Mbps</a:t>
            </a:r>
            <a:endParaRPr lang="en-US" sz="1050" b="1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C041F0-0F9A-87F8-ACFE-5560A3073534}"/>
              </a:ext>
            </a:extLst>
          </p:cNvPr>
          <p:cNvCxnSpPr>
            <a:cxnSpLocks/>
          </p:cNvCxnSpPr>
          <p:nvPr/>
        </p:nvCxnSpPr>
        <p:spPr>
          <a:xfrm flipH="1">
            <a:off x="1788472" y="2074104"/>
            <a:ext cx="268448" cy="130868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9E1594-3A09-3599-D3FF-35517BB2126E}"/>
              </a:ext>
            </a:extLst>
          </p:cNvPr>
          <p:cNvCxnSpPr>
            <a:cxnSpLocks/>
          </p:cNvCxnSpPr>
          <p:nvPr/>
        </p:nvCxnSpPr>
        <p:spPr>
          <a:xfrm flipV="1">
            <a:off x="1889140" y="2074104"/>
            <a:ext cx="257961" cy="130868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01BFEB-CDCE-3242-FE98-D75287C99BC8}"/>
              </a:ext>
            </a:extLst>
          </p:cNvPr>
          <p:cNvCxnSpPr>
            <a:cxnSpLocks/>
          </p:cNvCxnSpPr>
          <p:nvPr/>
        </p:nvCxnSpPr>
        <p:spPr>
          <a:xfrm flipH="1" flipV="1">
            <a:off x="2309224" y="2091338"/>
            <a:ext cx="1123076" cy="95761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247A86-5DE6-585A-68CE-34A13F92C8D7}"/>
              </a:ext>
            </a:extLst>
          </p:cNvPr>
          <p:cNvCxnSpPr>
            <a:cxnSpLocks/>
          </p:cNvCxnSpPr>
          <p:nvPr/>
        </p:nvCxnSpPr>
        <p:spPr>
          <a:xfrm>
            <a:off x="2244210" y="2171254"/>
            <a:ext cx="1094763" cy="925496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6EA4BCA-584D-490D-0EBB-2D643D75D59D}"/>
              </a:ext>
            </a:extLst>
          </p:cNvPr>
          <p:cNvSpPr txBox="1">
            <a:spLocks/>
          </p:cNvSpPr>
          <p:nvPr/>
        </p:nvSpPr>
        <p:spPr>
          <a:xfrm>
            <a:off x="1393073" y="758073"/>
            <a:ext cx="6858001" cy="564954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rtl="1"/>
            <a:r>
              <a:rPr lang="he-IL" sz="18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ביצועי תקשורת בתרחיש </a:t>
            </a:r>
            <a:r>
              <a:rPr lang="en-US" sz="18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he-IL" sz="18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אנטנה </a:t>
            </a:r>
            <a:r>
              <a:rPr lang="he-IL" sz="1800" b="1" dirty="0" err="1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מגומבלת</a:t>
            </a:r>
            <a:r>
              <a:rPr lang="he-IL" sz="18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מוכוונת לצד הטקטי</a:t>
            </a:r>
            <a:endParaRPr lang="en-IL" sz="1800" b="1" dirty="0">
              <a:solidFill>
                <a:srgbClr val="09A8C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3B631-A054-DF37-0E58-80592C7F0FCB}"/>
              </a:ext>
            </a:extLst>
          </p:cNvPr>
          <p:cNvSpPr txBox="1"/>
          <p:nvPr/>
        </p:nvSpPr>
        <p:spPr>
          <a:xfrm>
            <a:off x="428262" y="1498574"/>
            <a:ext cx="34844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Store &amp; Forward - Regenerative Space Modem</a:t>
            </a:r>
          </a:p>
        </p:txBody>
      </p:sp>
    </p:spTree>
    <p:extLst>
      <p:ext uri="{BB962C8B-B14F-4D97-AF65-F5344CB8AC3E}">
        <p14:creationId xmlns:p14="http://schemas.microsoft.com/office/powerpoint/2010/main" val="106338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CCE864E-2ED0-1100-20BF-7893D05B62C3}"/>
              </a:ext>
            </a:extLst>
          </p:cNvPr>
          <p:cNvSpPr txBox="1"/>
          <p:nvPr/>
        </p:nvSpPr>
        <p:spPr>
          <a:xfrm>
            <a:off x="8201146" y="2646215"/>
            <a:ext cx="714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27 Mbps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F413D-F3B0-8D91-CD9C-CDA583FB6847}"/>
              </a:ext>
            </a:extLst>
          </p:cNvPr>
          <p:cNvSpPr txBox="1"/>
          <p:nvPr/>
        </p:nvSpPr>
        <p:spPr>
          <a:xfrm>
            <a:off x="5030672" y="1502694"/>
            <a:ext cx="37619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Link Budget – Transparent Switching (Channelizer)</a:t>
            </a:r>
          </a:p>
        </p:txBody>
      </p:sp>
      <p:pic>
        <p:nvPicPr>
          <p:cNvPr id="13" name="Picture 12" descr="A satellite view of a planet&#10;&#10;Description automatically generated with medium confidence">
            <a:extLst>
              <a:ext uri="{FF2B5EF4-FFF2-40B4-BE49-F238E27FC236}">
                <a16:creationId xmlns:a16="http://schemas.microsoft.com/office/drawing/2014/main" id="{0F9886BE-3B3A-E1D9-3011-87C1ABA83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3" r="24709"/>
          <a:stretch/>
        </p:blipFill>
        <p:spPr>
          <a:xfrm>
            <a:off x="35144" y="1966645"/>
            <a:ext cx="4301231" cy="3176855"/>
          </a:xfrm>
          <a:prstGeom prst="rect">
            <a:avLst/>
          </a:prstGeom>
        </p:spPr>
      </p:pic>
      <p:pic>
        <p:nvPicPr>
          <p:cNvPr id="14" name="Picture 13" descr="A satellite view of a planet&#10;&#10;Description automatically generated with medium confidence">
            <a:extLst>
              <a:ext uri="{FF2B5EF4-FFF2-40B4-BE49-F238E27FC236}">
                <a16:creationId xmlns:a16="http://schemas.microsoft.com/office/drawing/2014/main" id="{225004F3-1A69-8BD5-5676-0EE039F8B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3" r="24709"/>
          <a:stretch/>
        </p:blipFill>
        <p:spPr>
          <a:xfrm>
            <a:off x="4789123" y="1965016"/>
            <a:ext cx="4301231" cy="317685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1C589E-223C-4063-6152-CDF9BB44D30D}"/>
              </a:ext>
            </a:extLst>
          </p:cNvPr>
          <p:cNvSpPr/>
          <p:nvPr/>
        </p:nvSpPr>
        <p:spPr>
          <a:xfrm>
            <a:off x="1714256" y="3693521"/>
            <a:ext cx="650981" cy="224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T1 (GW)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F1A8D-E64E-128E-8656-4FF2FADC3AB3}"/>
              </a:ext>
            </a:extLst>
          </p:cNvPr>
          <p:cNvSpPr txBox="1"/>
          <p:nvPr/>
        </p:nvSpPr>
        <p:spPr>
          <a:xfrm>
            <a:off x="1620194" y="3929964"/>
            <a:ext cx="174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Down: </a:t>
            </a:r>
            <a:r>
              <a:rPr lang="en-US" sz="1200" b="1" dirty="0"/>
              <a:t>450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b="1" dirty="0"/>
              <a:t>Mbps</a:t>
            </a:r>
            <a:endParaRPr lang="en-US" sz="1050" b="1" dirty="0"/>
          </a:p>
          <a:p>
            <a:r>
              <a:rPr lang="en-US" sz="1050" b="1" dirty="0"/>
              <a:t>Up: </a:t>
            </a:r>
            <a:r>
              <a:rPr lang="en-US" sz="1200" b="1" dirty="0"/>
              <a:t>900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b="1" dirty="0"/>
              <a:t>Mbps</a:t>
            </a:r>
            <a:endParaRPr lang="en-US" sz="105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0E819D-66F4-D4DE-0F4D-A36D8D1ADE5E}"/>
              </a:ext>
            </a:extLst>
          </p:cNvPr>
          <p:cNvSpPr txBox="1"/>
          <p:nvPr/>
        </p:nvSpPr>
        <p:spPr>
          <a:xfrm>
            <a:off x="3206731" y="3640280"/>
            <a:ext cx="130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Down: </a:t>
            </a:r>
            <a:r>
              <a:rPr lang="en-US" sz="1200" b="1" dirty="0"/>
              <a:t>2025 Mbps</a:t>
            </a:r>
            <a:endParaRPr lang="en-US" sz="1050" b="1" dirty="0"/>
          </a:p>
          <a:p>
            <a:r>
              <a:rPr lang="en-US" sz="1050" b="1" dirty="0"/>
              <a:t>Up: </a:t>
            </a:r>
            <a:r>
              <a:rPr lang="en-US" sz="1200" b="1" dirty="0"/>
              <a:t>2025 Mbps</a:t>
            </a:r>
            <a:endParaRPr lang="en-US" sz="105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9989D-A72A-82D4-A7CC-9AA388114976}"/>
              </a:ext>
            </a:extLst>
          </p:cNvPr>
          <p:cNvSpPr/>
          <p:nvPr/>
        </p:nvSpPr>
        <p:spPr>
          <a:xfrm>
            <a:off x="6509308" y="3693521"/>
            <a:ext cx="650981" cy="224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T1 (GW)</a:t>
            </a:r>
          </a:p>
        </p:txBody>
      </p:sp>
      <p:sp>
        <p:nvSpPr>
          <p:cNvPr id="34" name="Arrow: Curved Left 33">
            <a:extLst>
              <a:ext uri="{FF2B5EF4-FFF2-40B4-BE49-F238E27FC236}">
                <a16:creationId xmlns:a16="http://schemas.microsoft.com/office/drawing/2014/main" id="{ED00B8AD-88DB-F89F-209A-0C77922DDAE7}"/>
              </a:ext>
            </a:extLst>
          </p:cNvPr>
          <p:cNvSpPr/>
          <p:nvPr/>
        </p:nvSpPr>
        <p:spPr>
          <a:xfrm rot="16200000">
            <a:off x="7085282" y="1630356"/>
            <a:ext cx="1025131" cy="1950440"/>
          </a:xfrm>
          <a:prstGeom prst="curvedLeftArrow">
            <a:avLst>
              <a:gd name="adj1" fmla="val 6290"/>
              <a:gd name="adj2" fmla="val 43195"/>
              <a:gd name="adj3" fmla="val 25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5" name="Arrow: Curved Up 34">
            <a:extLst>
              <a:ext uri="{FF2B5EF4-FFF2-40B4-BE49-F238E27FC236}">
                <a16:creationId xmlns:a16="http://schemas.microsoft.com/office/drawing/2014/main" id="{158022B4-8490-6BB2-4EBC-81C6E421ECE6}"/>
              </a:ext>
            </a:extLst>
          </p:cNvPr>
          <p:cNvSpPr/>
          <p:nvPr/>
        </p:nvSpPr>
        <p:spPr>
          <a:xfrm rot="10800000">
            <a:off x="6598431" y="2691158"/>
            <a:ext cx="1654728" cy="742426"/>
          </a:xfrm>
          <a:prstGeom prst="curvedUpArrow">
            <a:avLst>
              <a:gd name="adj1" fmla="val 13321"/>
              <a:gd name="adj2" fmla="val 55125"/>
              <a:gd name="adj3" fmla="val 25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3AB6AD-00B5-3D34-DF35-358C36532E3E}"/>
              </a:ext>
            </a:extLst>
          </p:cNvPr>
          <p:cNvSpPr txBox="1"/>
          <p:nvPr/>
        </p:nvSpPr>
        <p:spPr>
          <a:xfrm>
            <a:off x="8201146" y="2537641"/>
            <a:ext cx="96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880 Mbps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4666A0-31C7-78DC-6796-95E6CE92374B}"/>
              </a:ext>
            </a:extLst>
          </p:cNvPr>
          <p:cNvSpPr txBox="1"/>
          <p:nvPr/>
        </p:nvSpPr>
        <p:spPr>
          <a:xfrm>
            <a:off x="6911635" y="3039027"/>
            <a:ext cx="839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400 Mbps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6A4D4E-3AD7-D263-CF52-AB8B476B9C7E}"/>
              </a:ext>
            </a:extLst>
          </p:cNvPr>
          <p:cNvSpPr/>
          <p:nvPr/>
        </p:nvSpPr>
        <p:spPr>
          <a:xfrm>
            <a:off x="3124564" y="3310262"/>
            <a:ext cx="853247" cy="224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T1 (GW)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F705B-CA3D-0831-74E1-8CD83CEF1483}"/>
              </a:ext>
            </a:extLst>
          </p:cNvPr>
          <p:cNvSpPr/>
          <p:nvPr/>
        </p:nvSpPr>
        <p:spPr>
          <a:xfrm>
            <a:off x="8133645" y="3468973"/>
            <a:ext cx="853247" cy="224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T1 (remote)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D9346E-DDD5-CFF9-B21B-C4FF053FC85E}"/>
              </a:ext>
            </a:extLst>
          </p:cNvPr>
          <p:cNvCxnSpPr>
            <a:cxnSpLocks/>
          </p:cNvCxnSpPr>
          <p:nvPr/>
        </p:nvCxnSpPr>
        <p:spPr>
          <a:xfrm flipH="1">
            <a:off x="1748523" y="2064178"/>
            <a:ext cx="268448" cy="130868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F944D8-2531-7910-91F3-164B572B5FB8}"/>
              </a:ext>
            </a:extLst>
          </p:cNvPr>
          <p:cNvCxnSpPr>
            <a:cxnSpLocks/>
          </p:cNvCxnSpPr>
          <p:nvPr/>
        </p:nvCxnSpPr>
        <p:spPr>
          <a:xfrm flipV="1">
            <a:off x="1849191" y="2064178"/>
            <a:ext cx="257961" cy="130868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0C5BE0-3E45-C327-78F8-D2E5971BCF91}"/>
              </a:ext>
            </a:extLst>
          </p:cNvPr>
          <p:cNvCxnSpPr>
            <a:cxnSpLocks/>
          </p:cNvCxnSpPr>
          <p:nvPr/>
        </p:nvCxnSpPr>
        <p:spPr>
          <a:xfrm flipH="1" flipV="1">
            <a:off x="2269276" y="2081413"/>
            <a:ext cx="1123076" cy="95761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EA07C8-86CC-DAC0-C63C-252AC623C0F8}"/>
              </a:ext>
            </a:extLst>
          </p:cNvPr>
          <p:cNvCxnSpPr>
            <a:cxnSpLocks/>
          </p:cNvCxnSpPr>
          <p:nvPr/>
        </p:nvCxnSpPr>
        <p:spPr>
          <a:xfrm>
            <a:off x="2204261" y="2161328"/>
            <a:ext cx="1094763" cy="925496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D26FE1E4-81C4-EB89-F807-99F7F050BDCD}"/>
              </a:ext>
            </a:extLst>
          </p:cNvPr>
          <p:cNvSpPr txBox="1">
            <a:spLocks/>
          </p:cNvSpPr>
          <p:nvPr/>
        </p:nvSpPr>
        <p:spPr>
          <a:xfrm>
            <a:off x="380185" y="775500"/>
            <a:ext cx="8001001" cy="564954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00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rgbClr val="09A8C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rtl="1"/>
            <a:r>
              <a:rPr lang="he-IL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ביצועי תקשורת בתרחיש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he-IL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– אנטנה טקטית "גדולה" – למשל תרחיש ימי</a:t>
            </a:r>
            <a:endParaRPr lang="en-IL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D2AE3-956A-7E98-AF17-5D0AF932C49B}"/>
              </a:ext>
            </a:extLst>
          </p:cNvPr>
          <p:cNvSpPr txBox="1"/>
          <p:nvPr/>
        </p:nvSpPr>
        <p:spPr>
          <a:xfrm>
            <a:off x="428262" y="1498574"/>
            <a:ext cx="34844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Store &amp; Forward - Regenerative Space Modem</a:t>
            </a:r>
          </a:p>
        </p:txBody>
      </p:sp>
    </p:spTree>
    <p:extLst>
      <p:ext uri="{BB962C8B-B14F-4D97-AF65-F5344CB8AC3E}">
        <p14:creationId xmlns:p14="http://schemas.microsoft.com/office/powerpoint/2010/main" val="183414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AAACA1B-519F-25AC-70DB-2A721390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04415"/>
            <a:ext cx="4684983" cy="564954"/>
          </a:xfrm>
        </p:spPr>
        <p:txBody>
          <a:bodyPr>
            <a:normAutofit/>
          </a:bodyPr>
          <a:lstStyle/>
          <a:p>
            <a:pPr lvl="0" algn="just"/>
            <a:r>
              <a:rPr lang="en-US" sz="20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 Budget</a:t>
            </a:r>
            <a:r>
              <a:rPr lang="he-IL" sz="20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0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IL" sz="2000" b="1" dirty="0">
              <a:solidFill>
                <a:srgbClr val="09A8C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3DA77-4813-0784-CE20-33A534A2A0A2}"/>
              </a:ext>
            </a:extLst>
          </p:cNvPr>
          <p:cNvSpPr txBox="1"/>
          <p:nvPr/>
        </p:nvSpPr>
        <p:spPr>
          <a:xfrm>
            <a:off x="342900" y="1384300"/>
            <a:ext cx="8572499" cy="2016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Link between two terminals can be closed within area of ~1000 km diameter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Results vary per the different scenarios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 Store &amp; Forward mode we can get up to ~2 Gbps using large terminals, and up to ~20 Mbps using small terminals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 Digital Transparent Switching mode we can get up to ~1 Gbps using large terminals, and up to ~15 Mbps using small terminals</a:t>
            </a:r>
          </a:p>
        </p:txBody>
      </p:sp>
    </p:spTree>
    <p:extLst>
      <p:ext uri="{BB962C8B-B14F-4D97-AF65-F5344CB8AC3E}">
        <p14:creationId xmlns:p14="http://schemas.microsoft.com/office/powerpoint/2010/main" val="415345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A94D-40D1-CF0E-A633-3032FA3C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13</a:t>
            </a:fld>
            <a:endParaRPr lang="he-I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02F785-5640-4691-924D-218037D4F16A}"/>
              </a:ext>
            </a:extLst>
          </p:cNvPr>
          <p:cNvSpPr txBox="1">
            <a:spLocks/>
          </p:cNvSpPr>
          <p:nvPr/>
        </p:nvSpPr>
        <p:spPr>
          <a:xfrm>
            <a:off x="2209800" y="1205828"/>
            <a:ext cx="6587833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סיכונים טכנולוגיים</a:t>
            </a:r>
          </a:p>
          <a:p>
            <a:pPr lvl="1" algn="r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רכיב ה-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Versal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– שימוש ראשוני ברכיב המתקדם, סיכוני עריכת כרטיס וביצועי תקשורת</a:t>
            </a:r>
          </a:p>
          <a:p>
            <a:pPr lvl="1" algn="r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צריכת ההספק של </a:t>
            </a:r>
            <a:r>
              <a:rPr lang="he-IL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המטעד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למול זמני ההפעלה הרצויים בכל חליפה</a:t>
            </a:r>
          </a:p>
          <a:p>
            <a:pPr lvl="1" algn="r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פיתוח תוכנה משולבת היברידית למגוון אפליקציות</a:t>
            </a:r>
          </a:p>
          <a:p>
            <a:pPr lvl="1" algn="r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פיתוח אנטנה סימטרית גמישה </a:t>
            </a:r>
            <a:r>
              <a:rPr lang="he-IL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מגומבלת</a:t>
            </a: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 rtl="1"/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סיכונים ניהוליים</a:t>
            </a:r>
          </a:p>
          <a:p>
            <a:pPr lvl="1" algn="r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לו"ז - תלויות הדדיות בין מספר תעשיות שותפות  </a:t>
            </a:r>
            <a:endParaRPr lang="he-IL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04AC9-50F3-B0D5-F630-4388CAF480CC}"/>
              </a:ext>
            </a:extLst>
          </p:cNvPr>
          <p:cNvSpPr txBox="1">
            <a:spLocks/>
          </p:cNvSpPr>
          <p:nvPr/>
        </p:nvSpPr>
        <p:spPr>
          <a:xfrm>
            <a:off x="6172200" y="361950"/>
            <a:ext cx="2625433" cy="84387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rgbClr val="09A8C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סיכונים ואתגרים</a:t>
            </a:r>
            <a:endParaRPr lang="en-IL" sz="3600" b="1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436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A94D-40D1-CF0E-A633-3032FA3C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14</a:t>
            </a:fld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93D62-0179-8DCA-B597-CE0A90D3E961}"/>
              </a:ext>
            </a:extLst>
          </p:cNvPr>
          <p:cNvSpPr txBox="1">
            <a:spLocks/>
          </p:cNvSpPr>
          <p:nvPr/>
        </p:nvSpPr>
        <p:spPr>
          <a:xfrm>
            <a:off x="7140000" y="465046"/>
            <a:ext cx="1643299" cy="84387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rgbClr val="09A8C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לוחות זמנים</a:t>
            </a:r>
            <a:endParaRPr lang="en-IL" b="1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0DA99F-437A-3D47-262F-3869285F3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895720"/>
              </p:ext>
            </p:extLst>
          </p:nvPr>
        </p:nvGraphicFramePr>
        <p:xfrm>
          <a:off x="187999" y="3257550"/>
          <a:ext cx="8767999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F64732C-B417-5088-72A3-2DBF4F205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162655"/>
              </p:ext>
            </p:extLst>
          </p:nvPr>
        </p:nvGraphicFramePr>
        <p:xfrm>
          <a:off x="188000" y="1285641"/>
          <a:ext cx="8767999" cy="221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57185-A4F0-0A3B-0AA8-E4C10E6B52EE}"/>
              </a:ext>
            </a:extLst>
          </p:cNvPr>
          <p:cNvSpPr txBox="1">
            <a:spLocks/>
          </p:cNvSpPr>
          <p:nvPr/>
        </p:nvSpPr>
        <p:spPr>
          <a:xfrm>
            <a:off x="457200" y="1276351"/>
            <a:ext cx="8153400" cy="304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תוך הנחת מתן אישור לפרויקט עד סוף דצמבר 23'.</a:t>
            </a:r>
          </a:p>
        </p:txBody>
      </p:sp>
    </p:spTree>
    <p:extLst>
      <p:ext uri="{BB962C8B-B14F-4D97-AF65-F5344CB8AC3E}">
        <p14:creationId xmlns:p14="http://schemas.microsoft.com/office/powerpoint/2010/main" val="426616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A94D-40D1-CF0E-A633-3032FA3C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15</a:t>
            </a:fld>
            <a:endParaRPr lang="he-I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02F785-5640-4691-924D-218037D4F16A}"/>
              </a:ext>
            </a:extLst>
          </p:cNvPr>
          <p:cNvSpPr txBox="1">
            <a:spLocks/>
          </p:cNvSpPr>
          <p:nvPr/>
        </p:nvSpPr>
        <p:spPr>
          <a:xfrm>
            <a:off x="914400" y="1205828"/>
            <a:ext cx="7883233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NSLSat3</a:t>
            </a:r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 הינו פרויקט ננו-לווין מתקדם במסגרתו ניתן להדגים אנטנת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Ka </a:t>
            </a:r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 חדשנית ו-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SDR</a:t>
            </a:r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 עתידי הרלוונטיים לכל פרויקט לוויני: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LEO</a:t>
            </a:r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GEO</a:t>
            </a:r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 וקונסטלציות</a:t>
            </a:r>
          </a:p>
          <a:p>
            <a:pPr algn="r" rtl="1"/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הפרויקט יקדם שת"פ טכנולוגי בין-תעשייתי יחיד מסוגו – יתרון עבור הלקוח ותעשיית החלל בכלל</a:t>
            </a:r>
          </a:p>
          <a:p>
            <a:pPr algn="r" rtl="1"/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צעדים מוצעים להמשך (כתלות בקשב ובמשאבים)</a:t>
            </a:r>
          </a:p>
          <a:p>
            <a:pPr lvl="1" algn="r" rtl="1"/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סיכום נקודת העבודה </a:t>
            </a:r>
            <a:r>
              <a:rPr lang="he-IL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ללווין</a:t>
            </a:r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והמטעד</a:t>
            </a:r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 (נכסים ואפליקציות)</a:t>
            </a:r>
          </a:p>
          <a:p>
            <a:pPr lvl="1" algn="r" rtl="1"/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להכין טיוטת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SOW</a:t>
            </a:r>
            <a:endParaRPr lang="he-IL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04AC9-50F3-B0D5-F630-4388CAF480CC}"/>
              </a:ext>
            </a:extLst>
          </p:cNvPr>
          <p:cNvSpPr txBox="1">
            <a:spLocks/>
          </p:cNvSpPr>
          <p:nvPr/>
        </p:nvSpPr>
        <p:spPr>
          <a:xfrm>
            <a:off x="4495800" y="361950"/>
            <a:ext cx="4301833" cy="84387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rgbClr val="09A8C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סיכום עד כה וצעדים להמשך</a:t>
            </a:r>
            <a:endParaRPr lang="en-IL" sz="3600" b="1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97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44D82-5B5B-4029-B19C-6762101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8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F4785-6DD4-4A96-8785-6AE02E3327A2}" type="slidenum">
              <a:rPr kumimoji="0" lang="he-IL" sz="900" b="0" i="0" u="none" strike="noStrike" kern="1200" cap="none" spc="0" normalizeH="0" baseline="0" noProof="0">
                <a:ln>
                  <a:noFill/>
                </a:ln>
                <a:solidFill>
                  <a:srgbClr val="31539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6858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he-IL" sz="900" b="0" i="0" u="none" strike="noStrike" kern="1200" cap="none" spc="0" normalizeH="0" baseline="0" noProof="0" dirty="0">
              <a:ln>
                <a:noFill/>
              </a:ln>
              <a:solidFill>
                <a:srgbClr val="31539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9" name="Picture 18" descr="A close-up of a shiny circular object&#10;&#10;Description automatically generated">
            <a:extLst>
              <a:ext uri="{FF2B5EF4-FFF2-40B4-BE49-F238E27FC236}">
                <a16:creationId xmlns:a16="http://schemas.microsoft.com/office/drawing/2014/main" id="{4C8A2D01-23F4-C821-4942-CECF5C66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19152"/>
            <a:ext cx="2133600" cy="1600200"/>
          </a:xfrm>
          <a:prstGeom prst="rect">
            <a:avLst/>
          </a:prstGeom>
        </p:spPr>
      </p:pic>
      <p:pic>
        <p:nvPicPr>
          <p:cNvPr id="20" name="Picture 19" descr="A close-up of a solar panel">
            <a:extLst>
              <a:ext uri="{FF2B5EF4-FFF2-40B4-BE49-F238E27FC236}">
                <a16:creationId xmlns:a16="http://schemas.microsoft.com/office/drawing/2014/main" id="{D976E0D7-C2FD-A091-1E50-C0EEBC4F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819150"/>
            <a:ext cx="2133601" cy="16002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513BB2-79F6-9F15-6F59-7B32E2D37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66" r="17017" b="4556"/>
          <a:stretch/>
        </p:blipFill>
        <p:spPr>
          <a:xfrm>
            <a:off x="2083902" y="2571750"/>
            <a:ext cx="2411898" cy="19811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A51CD0-9D3C-5E11-ED5C-39B8FD100C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r="12963"/>
          <a:stretch/>
        </p:blipFill>
        <p:spPr>
          <a:xfrm rot="5400000">
            <a:off x="166604" y="2633745"/>
            <a:ext cx="1981199" cy="185721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A825A8B-25D8-A2DA-537B-D7ED04F2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285750"/>
            <a:ext cx="2630892" cy="843878"/>
          </a:xfrm>
        </p:spPr>
        <p:txBody>
          <a:bodyPr>
            <a:normAutofit/>
          </a:bodyPr>
          <a:lstStyle/>
          <a:p>
            <a:pPr lvl="0" algn="ctr" rtl="1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NSLSat2 </a:t>
            </a: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 - סטטוס</a:t>
            </a:r>
            <a:endParaRPr lang="en-IL" sz="3600" b="1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111CE3-4EA6-8D7D-CDE1-E1B906C867EE}"/>
              </a:ext>
            </a:extLst>
          </p:cNvPr>
          <p:cNvSpPr txBox="1">
            <a:spLocks/>
          </p:cNvSpPr>
          <p:nvPr/>
        </p:nvSpPr>
        <p:spPr>
          <a:xfrm>
            <a:off x="4648202" y="1070353"/>
            <a:ext cx="4231090" cy="356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שוגר ב-3 לינואר 2023</a:t>
            </a:r>
          </a:p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האנטנה נפתחה בהצלחה מרובה</a:t>
            </a:r>
          </a:p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בימים אלו תהליך ה-</a:t>
            </a:r>
            <a:r>
              <a:rPr lang="en-GB" sz="1200" dirty="0">
                <a:latin typeface="Segoe UI" panose="020B0502040204020203" pitchFamily="34" charset="0"/>
                <a:cs typeface="Segoe UI" panose="020B0502040204020203" pitchFamily="34" charset="0"/>
              </a:rPr>
              <a:t>commissioning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לקראת סיום</a:t>
            </a:r>
          </a:p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הוכחה תקשורת בפרוטוקול</a:t>
            </a:r>
            <a:r>
              <a:rPr lang="en-GB" sz="1200" dirty="0">
                <a:latin typeface="Segoe UI" panose="020B0502040204020203" pitchFamily="34" charset="0"/>
                <a:cs typeface="Segoe UI" panose="020B0502040204020203" pitchFamily="34" charset="0"/>
              </a:rPr>
              <a:t>LoRa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בין הטרמינל ללוויין</a:t>
            </a:r>
          </a:p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הופעלה תקשורת רחבת סרט בתחום תדר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והורדו תמונות </a:t>
            </a:r>
            <a:b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(ראה תמונות של אנטנה נפרשת, הורדו במהלך יוני 2023)</a:t>
            </a:r>
          </a:p>
          <a:p>
            <a:pPr algn="just" rtl="1"/>
            <a:r>
              <a:rPr lang="he-IL" sz="12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בוצעו משימות </a:t>
            </a:r>
            <a:r>
              <a:rPr lang="en-US" sz="12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K</a:t>
            </a:r>
            <a:r>
              <a:rPr lang="en-GB" sz="12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</a:t>
            </a:r>
            <a:r>
              <a:rPr lang="he-IL" sz="12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אל מול אנטנה קרקעית בקוטר כ-1 מטר אולם ב </a:t>
            </a:r>
            <a:r>
              <a:rPr lang="en-US" sz="12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SNR</a:t>
            </a:r>
            <a:r>
              <a:rPr lang="he-IL" sz="12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נמוכים מהצפוי – עקב סוגית ההכוון ועוקב הכוכבים</a:t>
            </a:r>
            <a:endParaRPr lang="en-GB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עיקר הפוקוס כעת –</a:t>
            </a:r>
          </a:p>
          <a:p>
            <a:pPr lvl="1" algn="just" rtl="1">
              <a:lnSpc>
                <a:spcPct val="100000"/>
              </a:lnSpc>
              <a:spcAft>
                <a:spcPts val="600"/>
              </a:spcAft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הדגמות נוספות ב-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S-band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לבקשת הלקוח</a:t>
            </a:r>
          </a:p>
          <a:p>
            <a:pPr lvl="1" algn="just" rtl="1">
              <a:lnSpc>
                <a:spcPct val="100000"/>
              </a:lnSpc>
              <a:spcAft>
                <a:spcPts val="600"/>
              </a:spcAft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טעינת תוכנה חדשה (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v1.3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) לפתרון סוגיית ההכוון הדרוש לחליפות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Ka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איכותיות</a:t>
            </a:r>
          </a:p>
        </p:txBody>
      </p:sp>
      <p:sp>
        <p:nvSpPr>
          <p:cNvPr id="6" name="Action Button: Video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2AB229E-1DDA-E996-DBE1-9A2978F52F3B}"/>
              </a:ext>
            </a:extLst>
          </p:cNvPr>
          <p:cNvSpPr/>
          <p:nvPr/>
        </p:nvSpPr>
        <p:spPr>
          <a:xfrm>
            <a:off x="2057398" y="1348015"/>
            <a:ext cx="609601" cy="533399"/>
          </a:xfrm>
          <a:prstGeom prst="actionButtonMovi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95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FCCC1-1597-D041-AC90-94EC1243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3</a:t>
            </a:fld>
            <a:endParaRPr lang="he-I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3BFD7-E6C0-A89D-DE7C-25FC8D7EB35C}"/>
              </a:ext>
            </a:extLst>
          </p:cNvPr>
          <p:cNvSpPr txBox="1">
            <a:spLocks/>
          </p:cNvSpPr>
          <p:nvPr/>
        </p:nvSpPr>
        <p:spPr>
          <a:xfrm>
            <a:off x="3581400" y="1236308"/>
            <a:ext cx="5216232" cy="2935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לווין תקשורת מתקדם על בסיס מטעד תקשורת דיגיטלי "רב משימתי" –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Multi application</a:t>
            </a:r>
          </a:p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הדגמה טכנולוגית בחלל של אבני בנין רלוונטיות עבור לוויני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LEO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ו-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GEO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עתידיים</a:t>
            </a:r>
          </a:p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הקניית יכולות מבצעיות (פירוט בשקופית 5)</a:t>
            </a:r>
          </a:p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פוטנציאל שילוב יכולות אזרחיות – בתחומי תקשורת, חקלאות, איכות סביבה, </a:t>
            </a:r>
            <a:r>
              <a:rPr lang="he-IL" sz="1200">
                <a:latin typeface="Segoe UI" panose="020B0502040204020203" pitchFamily="34" charset="0"/>
                <a:cs typeface="Segoe UI" panose="020B0502040204020203" pitchFamily="34" charset="0"/>
              </a:rPr>
              <a:t>ניטור ספקטרום ועוד</a:t>
            </a: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rtl="1"/>
            <a:r>
              <a:rPr lang="he-IL" sz="1200">
                <a:latin typeface="Segoe UI" panose="020B0502040204020203" pitchFamily="34" charset="0"/>
                <a:cs typeface="Segoe UI" panose="020B0502040204020203" pitchFamily="34" charset="0"/>
              </a:rPr>
              <a:t>שיגור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Shared Mission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(כגון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Transporter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מסלול: 550 ק"מ – כפונקציה של הזדמנויות השיגור, מחיר ומשקל</a:t>
            </a:r>
          </a:p>
          <a:p>
            <a:pPr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לו"ז: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EDC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+26 חודשים לשיגור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B08B2-4245-5B17-523B-3F9B6B5B7700}"/>
              </a:ext>
            </a:extLst>
          </p:cNvPr>
          <p:cNvSpPr txBox="1">
            <a:spLocks/>
          </p:cNvSpPr>
          <p:nvPr/>
        </p:nvSpPr>
        <p:spPr>
          <a:xfrm>
            <a:off x="6248400" y="374584"/>
            <a:ext cx="2549233" cy="84387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rgbClr val="09A8C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NSLSat3</a:t>
            </a: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 – המשימה</a:t>
            </a:r>
            <a:endParaRPr lang="en-IL" sz="3600" b="1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A4DFE-C820-D279-A529-572828AA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8" b="95890" l="2751" r="96926">
                        <a14:foregroundMark x1="8252" y1="71233" x2="7929" y2="69863"/>
                        <a14:foregroundMark x1="33981" y1="6849" x2="29288" y2="1918"/>
                        <a14:foregroundMark x1="3883" y1="76986" x2="3883" y2="76986"/>
                        <a14:foregroundMark x1="12621" y1="90411" x2="12298" y2="89041"/>
                        <a14:foregroundMark x1="92395" y1="42740" x2="85922" y2="57534"/>
                        <a14:foregroundMark x1="93204" y1="58356" x2="97411" y2="41370"/>
                        <a14:foregroundMark x1="12136" y1="93973" x2="4854" y2="75068"/>
                        <a14:foregroundMark x1="4854" y1="75068" x2="6958" y2="51781"/>
                        <a14:foregroundMark x1="6958" y1="51781" x2="26375" y2="9315"/>
                        <a14:foregroundMark x1="26375" y1="9315" x2="36893" y2="6575"/>
                        <a14:foregroundMark x1="13269" y1="94247" x2="4207" y2="76438"/>
                        <a14:foregroundMark x1="4207" y1="76438" x2="6472" y2="53973"/>
                        <a14:foregroundMark x1="6472" y1="53973" x2="19256" y2="15616"/>
                        <a14:foregroundMark x1="15372" y1="15616" x2="6634" y2="40274"/>
                        <a14:foregroundMark x1="6634" y1="40274" x2="4531" y2="62466"/>
                        <a14:foregroundMark x1="14401" y1="23562" x2="25728" y2="4110"/>
                        <a14:foregroundMark x1="25728" y1="4110" x2="27023" y2="3014"/>
                        <a14:foregroundMark x1="31392" y1="4110" x2="16505" y2="16986"/>
                        <a14:foregroundMark x1="16505" y1="16986" x2="5987" y2="49863"/>
                        <a14:foregroundMark x1="5987" y1="49863" x2="3236" y2="72877"/>
                        <a14:foregroundMark x1="3236" y1="72877" x2="2751" y2="67671"/>
                        <a14:foregroundMark x1="4531" y1="72055" x2="4045" y2="91781"/>
                        <a14:foregroundMark x1="4045" y1="90959" x2="4693" y2="86301"/>
                        <a14:foregroundMark x1="5016" y1="84110" x2="12460" y2="95890"/>
                        <a14:foregroundMark x1="39482" y1="8493" x2="26699" y2="30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35112">
            <a:off x="471915" y="1558877"/>
            <a:ext cx="3878169" cy="229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A7C08-D01F-0822-49CE-C55444623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22"/>
          <a:stretch/>
        </p:blipFill>
        <p:spPr>
          <a:xfrm rot="5400000">
            <a:off x="39198" y="3014020"/>
            <a:ext cx="1898143" cy="12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5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52009E-9494-D0B0-32A5-C0C5FB39B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3" b="95292" l="7582" r="94993">
                        <a14:foregroundMark x1="42346" y1="64407" x2="42346" y2="64407"/>
                        <a14:foregroundMark x1="42203" y1="58945" x2="41059" y2="61770"/>
                        <a14:foregroundMark x1="80544" y1="52919" x2="73391" y2="49906"/>
                        <a14:foregroundMark x1="81116" y1="55744" x2="75966" y2="46328"/>
                        <a14:foregroundMark x1="91416" y1="68738" x2="94993" y2="67608"/>
                        <a14:foregroundMark x1="38770" y1="77401" x2="52647" y2="87759"/>
                        <a14:foregroundMark x1="52647" y1="87759" x2="37053" y2="85122"/>
                        <a14:foregroundMark x1="37053" y1="85122" x2="37053" y2="84557"/>
                        <a14:foregroundMark x1="53505" y1="95480" x2="45351" y2="94162"/>
                        <a14:foregroundMark x1="9156" y1="71751" x2="7582" y2="674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757" y="2570749"/>
            <a:ext cx="3276600" cy="24890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A94D-40D1-CF0E-A633-3032FA3C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4</a:t>
            </a:fld>
            <a:endParaRPr lang="he-I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02F785-5640-4691-924D-218037D4F16A}"/>
              </a:ext>
            </a:extLst>
          </p:cNvPr>
          <p:cNvSpPr txBox="1">
            <a:spLocks/>
          </p:cNvSpPr>
          <p:nvPr/>
        </p:nvSpPr>
        <p:spPr>
          <a:xfrm>
            <a:off x="3276600" y="1047750"/>
            <a:ext cx="5597232" cy="34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1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BUS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12U 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 rtl="1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PAYLOAD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lvl="1"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כרטיס תקשורת מבוסס רכיב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Versal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מימוש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TBD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~16) ערוצי מודם חללי </a:t>
            </a:r>
            <a:r>
              <a:rPr lang="he-IL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רגנרטיבי</a:t>
            </a: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מימוש יכולת להפעלת כ- 180 ערוצי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Channelizer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"שקופים", ברוחב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2.75MHz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כולל יכולת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ALC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דיגיטלית</a:t>
            </a:r>
          </a:p>
          <a:p>
            <a:pPr lvl="1"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תוכנה מוטסת לניהול היברידי של משימות </a:t>
            </a:r>
            <a:r>
              <a:rPr lang="he-IL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המטעד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בחלוקת זמן וספקטרום</a:t>
            </a:r>
          </a:p>
          <a:p>
            <a:pPr lvl="1"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אנטנת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Ka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נפרשת, שתי חלופות קונפיגורציה אפשריות –</a:t>
            </a:r>
          </a:p>
          <a:p>
            <a:pPr lvl="2"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אנטנת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Offset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על בסיס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NSLSat2</a:t>
            </a: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אנטנה סימטרית </a:t>
            </a:r>
            <a:r>
              <a:rPr lang="he-IL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מגומבלת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וגמישה (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GDA: Gimbaled Deployable Antenna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algn="just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אנטנת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Ka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רחבת אלומה (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Horn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), לכיסוי שטח רחב ומשימות איכון</a:t>
            </a:r>
          </a:p>
          <a:p>
            <a:pPr lvl="1" algn="just" rtl="1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S-Band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דו-כיווני </a:t>
            </a:r>
            <a:r>
              <a:rPr lang="he-IL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ומטעד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אופטי (אופציה)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4A6CDF-9C4F-D9FC-C92D-E8E681959207}"/>
              </a:ext>
            </a:extLst>
          </p:cNvPr>
          <p:cNvSpPr txBox="1">
            <a:spLocks/>
          </p:cNvSpPr>
          <p:nvPr/>
        </p:nvSpPr>
        <p:spPr>
          <a:xfrm>
            <a:off x="5943600" y="374584"/>
            <a:ext cx="2854033" cy="84387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rgbClr val="09A8C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ארכיטקטורה עקרונית</a:t>
            </a:r>
            <a:endParaRPr lang="en-IL" sz="3600" b="1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B57900-EE7E-848B-E0CE-79583BE637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75" b="96042" l="5565" r="92174">
                        <a14:foregroundMark x1="10087" y1="66458" x2="7478" y2="58958"/>
                        <a14:foregroundMark x1="63130" y1="96042" x2="61739" y2="94167"/>
                        <a14:foregroundMark x1="57913" y1="90625" x2="56870" y2="89583"/>
                        <a14:foregroundMark x1="60174" y1="95208" x2="55826" y2="88958"/>
                        <a14:foregroundMark x1="45565" y1="12083" x2="59652" y2="16458"/>
                        <a14:foregroundMark x1="6087" y1="68750" x2="5739" y2="53750"/>
                        <a14:foregroundMark x1="92174" y1="44583" x2="88870" y2="38125"/>
                        <a14:foregroundMark x1="15478" y1="29375" x2="27478" y2="16875"/>
                        <a14:foregroundMark x1="27478" y1="16875" x2="28000" y2="16875"/>
                      </a14:backgroundRemoval>
                    </a14:imgEffect>
                  </a14:imgLayer>
                </a14:imgProps>
              </a:ext>
            </a:extLst>
          </a:blip>
          <a:srcRect t="6195"/>
          <a:stretch/>
        </p:blipFill>
        <p:spPr>
          <a:xfrm>
            <a:off x="623515" y="303250"/>
            <a:ext cx="3211340" cy="251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A94D-40D1-CF0E-A633-3032FA3C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F4785-6DD4-4A96-8785-6AE02E3327A2}" type="slidenum">
              <a:rPr kumimoji="0" lang="he-IL" sz="900" b="0" i="0" u="none" strike="noStrike" kern="1200" cap="none" spc="0" normalizeH="0" baseline="0" noProof="0" smtClean="0">
                <a:ln>
                  <a:noFill/>
                </a:ln>
                <a:solidFill>
                  <a:srgbClr val="31539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he-IL" sz="900" b="0" i="0" u="none" strike="noStrike" kern="1200" cap="none" spc="0" normalizeH="0" baseline="0" noProof="0">
              <a:ln>
                <a:noFill/>
              </a:ln>
              <a:solidFill>
                <a:srgbClr val="31539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 descr="A map of the earth&#10;&#10;Description automatically generated">
            <a:extLst>
              <a:ext uri="{FF2B5EF4-FFF2-40B4-BE49-F238E27FC236}">
                <a16:creationId xmlns:a16="http://schemas.microsoft.com/office/drawing/2014/main" id="{E548B429-7D30-9F81-122A-F884E23BF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2" r="16690" b="-3"/>
          <a:stretch/>
        </p:blipFill>
        <p:spPr>
          <a:xfrm>
            <a:off x="457200" y="1200151"/>
            <a:ext cx="4038600" cy="3394472"/>
          </a:xfrm>
          <a:prstGeom prst="rect">
            <a:avLst/>
          </a:prstGeom>
          <a:noFill/>
        </p:spPr>
      </p:pic>
      <p:pic>
        <p:nvPicPr>
          <p:cNvPr id="5" name="Picture 4" descr="A satellite in space&#10;&#10;Description automatically generated">
            <a:extLst>
              <a:ext uri="{FF2B5EF4-FFF2-40B4-BE49-F238E27FC236}">
                <a16:creationId xmlns:a16="http://schemas.microsoft.com/office/drawing/2014/main" id="{BE20BDF0-68E6-8DB1-209E-80439E7A4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45" r="20237" b="1"/>
          <a:stretch/>
        </p:blipFill>
        <p:spPr>
          <a:xfrm>
            <a:off x="4648200" y="1200151"/>
            <a:ext cx="4038600" cy="3394472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AACA1B-519F-25AC-70DB-2A721390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627" y="548877"/>
            <a:ext cx="4858746" cy="564954"/>
          </a:xfrm>
        </p:spPr>
        <p:txBody>
          <a:bodyPr>
            <a:normAutofit/>
          </a:bodyPr>
          <a:lstStyle/>
          <a:p>
            <a:pPr lvl="0" algn="ctr" rtl="1"/>
            <a:r>
              <a:rPr lang="he-IL" sz="24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הדגמת</a:t>
            </a:r>
            <a:r>
              <a:rPr lang="he-IL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תנועת הלוויין מצפון לדרום</a:t>
            </a:r>
            <a:endParaRPr lang="en-IL" sz="2400" b="1" dirty="0">
              <a:solidFill>
                <a:srgbClr val="09A8C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Action Button: Video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D5F319B-0F4A-F583-7F88-BFBB7C27C472}"/>
              </a:ext>
            </a:extLst>
          </p:cNvPr>
          <p:cNvSpPr/>
          <p:nvPr/>
        </p:nvSpPr>
        <p:spPr>
          <a:xfrm>
            <a:off x="4267199" y="2630687"/>
            <a:ext cx="609601" cy="533399"/>
          </a:xfrm>
          <a:prstGeom prst="actionButtonMovi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4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A94D-40D1-CF0E-A633-3032FA3C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6</a:t>
            </a:fld>
            <a:endParaRPr lang="he-I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02F785-5640-4691-924D-218037D4F16A}"/>
              </a:ext>
            </a:extLst>
          </p:cNvPr>
          <p:cNvSpPr txBox="1">
            <a:spLocks/>
          </p:cNvSpPr>
          <p:nvPr/>
        </p:nvSpPr>
        <p:spPr>
          <a:xfrm>
            <a:off x="5211212" y="1008635"/>
            <a:ext cx="3829796" cy="1701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1">
              <a:lnSpc>
                <a:spcPct val="100000"/>
              </a:lnSpc>
              <a:spcAft>
                <a:spcPts val="600"/>
              </a:spcAft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תקשורת בטווח של מאות קילומטרים בשני מתארים</a:t>
            </a:r>
          </a:p>
          <a:p>
            <a:pPr marL="468000" lvl="1" algn="just" rtl="1">
              <a:lnSpc>
                <a:spcPct val="100000"/>
              </a:lnSpc>
              <a:spcAft>
                <a:spcPts val="600"/>
              </a:spcAft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Store &amp; Forward</a:t>
            </a: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מודם חללי </a:t>
            </a:r>
            <a:r>
              <a:rPr lang="he-IL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רגנרטיבי</a:t>
            </a: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8000" lvl="1" algn="just" rtl="1">
              <a:lnSpc>
                <a:spcPct val="100000"/>
              </a:lnSpc>
              <a:spcAft>
                <a:spcPts val="600"/>
              </a:spcAft>
            </a:pPr>
            <a:r>
              <a:rPr lang="he-IL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"ממסור שקוף"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Channelizer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דיגיטלי</a:t>
            </a:r>
          </a:p>
          <a:p>
            <a:pPr algn="just" rtl="1">
              <a:lnSpc>
                <a:spcPct val="100000"/>
              </a:lnSpc>
              <a:spcAft>
                <a:spcPts val="600"/>
              </a:spcAft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ניטור ספקטרום ואיתור "מפריעים" לתקשורת לוויינית</a:t>
            </a:r>
          </a:p>
          <a:p>
            <a:pPr algn="just" rtl="1">
              <a:lnSpc>
                <a:spcPct val="100000"/>
              </a:lnSpc>
              <a:spcAft>
                <a:spcPts val="600"/>
              </a:spcAft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תקשורת טקטית באמצעות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S-band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 rtl="1">
              <a:lnSpc>
                <a:spcPct val="100000"/>
              </a:lnSpc>
              <a:spcAft>
                <a:spcPts val="600"/>
              </a:spcAft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תקשורת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5G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ל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Base Station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מלווין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LEO</a:t>
            </a: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rtl="1">
              <a:lnSpc>
                <a:spcPct val="100000"/>
              </a:lnSpc>
              <a:spcAft>
                <a:spcPts val="600"/>
              </a:spcAft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חליפות משולבות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LEO-GEO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– הגברה משמעותית של קצב העברת הנתונים לפרק זמן מוגדר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4A6CDF-9C4F-D9FC-C92D-E8E681959207}"/>
              </a:ext>
            </a:extLst>
          </p:cNvPr>
          <p:cNvSpPr txBox="1">
            <a:spLocks/>
          </p:cNvSpPr>
          <p:nvPr/>
        </p:nvSpPr>
        <p:spPr>
          <a:xfrm>
            <a:off x="6144732" y="231965"/>
            <a:ext cx="2990801" cy="84387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rgbClr val="09A8C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אפליקציות מבצעיות</a:t>
            </a:r>
            <a:endParaRPr lang="en-IL" sz="3600" b="1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CB7428-9E37-49D6-5A9A-52AC893CDD89}"/>
              </a:ext>
            </a:extLst>
          </p:cNvPr>
          <p:cNvGrpSpPr/>
          <p:nvPr/>
        </p:nvGrpSpPr>
        <p:grpSpPr>
          <a:xfrm>
            <a:off x="-2264" y="503373"/>
            <a:ext cx="3713331" cy="4298579"/>
            <a:chOff x="-367407" y="773272"/>
            <a:chExt cx="3713331" cy="429857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E4C22E2-471C-E5F0-F3A2-1F905653F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18" b="95890" l="2751" r="96926">
                          <a14:foregroundMark x1="8252" y1="71233" x2="7929" y2="69863"/>
                          <a14:foregroundMark x1="33981" y1="6849" x2="29288" y2="1918"/>
                          <a14:foregroundMark x1="3883" y1="76986" x2="3883" y2="76986"/>
                          <a14:foregroundMark x1="12621" y1="90411" x2="12298" y2="89041"/>
                          <a14:foregroundMark x1="92395" y1="42740" x2="85922" y2="57534"/>
                          <a14:foregroundMark x1="93204" y1="58356" x2="97411" y2="41370"/>
                          <a14:foregroundMark x1="12136" y1="93973" x2="4854" y2="75068"/>
                          <a14:foregroundMark x1="4854" y1="75068" x2="6958" y2="51781"/>
                          <a14:foregroundMark x1="6958" y1="51781" x2="26375" y2="9315"/>
                          <a14:foregroundMark x1="26375" y1="9315" x2="36893" y2="6575"/>
                          <a14:foregroundMark x1="13269" y1="94247" x2="4207" y2="76438"/>
                          <a14:foregroundMark x1="4207" y1="76438" x2="6472" y2="53973"/>
                          <a14:foregroundMark x1="6472" y1="53973" x2="19256" y2="15616"/>
                          <a14:foregroundMark x1="15372" y1="15616" x2="6634" y2="40274"/>
                          <a14:foregroundMark x1="6634" y1="40274" x2="4531" y2="62466"/>
                          <a14:foregroundMark x1="14401" y1="23562" x2="25728" y2="4110"/>
                          <a14:foregroundMark x1="25728" y1="4110" x2="27023" y2="3014"/>
                          <a14:foregroundMark x1="31392" y1="4110" x2="16505" y2="16986"/>
                          <a14:foregroundMark x1="16505" y1="16986" x2="5987" y2="49863"/>
                          <a14:foregroundMark x1="5987" y1="49863" x2="3236" y2="72877"/>
                          <a14:foregroundMark x1="3236" y1="72877" x2="2751" y2="67671"/>
                          <a14:foregroundMark x1="4531" y1="72055" x2="4045" y2="91781"/>
                          <a14:foregroundMark x1="4045" y1="90959" x2="4693" y2="86301"/>
                          <a14:foregroundMark x1="5016" y1="84110" x2="12460" y2="95890"/>
                          <a14:foregroundMark x1="39482" y1="8493" x2="26699" y2="30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735112">
              <a:off x="730717" y="1109835"/>
              <a:ext cx="1644233" cy="97110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4BDF2F-FE4F-4954-C15D-DF8F1D37068A}"/>
                </a:ext>
              </a:extLst>
            </p:cNvPr>
            <p:cNvGrpSpPr/>
            <p:nvPr/>
          </p:nvGrpSpPr>
          <p:grpSpPr>
            <a:xfrm>
              <a:off x="-367407" y="1210405"/>
              <a:ext cx="3713331" cy="3861446"/>
              <a:chOff x="296735" y="882631"/>
              <a:chExt cx="3713331" cy="386144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9C09F7C-B499-F9D7-6725-D117A9D257D5}"/>
                  </a:ext>
                </a:extLst>
              </p:cNvPr>
              <p:cNvCxnSpPr>
                <a:cxnSpLocks/>
                <a:endCxn id="14" idx="2"/>
              </p:cNvCxnSpPr>
              <p:nvPr/>
            </p:nvCxnSpPr>
            <p:spPr>
              <a:xfrm flipH="1">
                <a:off x="352804" y="1673843"/>
                <a:ext cx="1983713" cy="1856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BB893E5-C771-FA36-DF41-3BBBD6F3E696}"/>
                  </a:ext>
                </a:extLst>
              </p:cNvPr>
              <p:cNvCxnSpPr>
                <a:cxnSpLocks/>
                <a:endCxn id="15" idx="6"/>
              </p:cNvCxnSpPr>
              <p:nvPr/>
            </p:nvCxnSpPr>
            <p:spPr>
              <a:xfrm>
                <a:off x="2336517" y="1673843"/>
                <a:ext cx="1673549" cy="18537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9C76F15-3510-3D2E-F420-ECD28A687216}"/>
                  </a:ext>
                </a:extLst>
              </p:cNvPr>
              <p:cNvSpPr/>
              <p:nvPr/>
            </p:nvSpPr>
            <p:spPr>
              <a:xfrm>
                <a:off x="352804" y="3100448"/>
                <a:ext cx="1823844" cy="859493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Unit 1</a:t>
                </a:r>
                <a:endParaRPr lang="LID4096" sz="1100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CE3F3BE-23E5-E4BE-C3F1-4978106F369F}"/>
                  </a:ext>
                </a:extLst>
              </p:cNvPr>
              <p:cNvSpPr/>
              <p:nvPr/>
            </p:nvSpPr>
            <p:spPr>
              <a:xfrm>
                <a:off x="2093988" y="3097826"/>
                <a:ext cx="1916078" cy="85949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Unit 2</a:t>
                </a:r>
                <a:endParaRPr lang="LID4096" sz="1100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BBE9F85-14BB-9A68-8D52-CB2B797D4708}"/>
                  </a:ext>
                </a:extLst>
              </p:cNvPr>
              <p:cNvSpPr/>
              <p:nvPr/>
            </p:nvSpPr>
            <p:spPr>
              <a:xfrm>
                <a:off x="394910" y="3551057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ID11</a:t>
                </a:r>
                <a:endParaRPr lang="LID4096" sz="500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2FC32632-B7E9-FEB3-57DF-6E69DD2FB572}"/>
                  </a:ext>
                </a:extLst>
              </p:cNvPr>
              <p:cNvSpPr/>
              <p:nvPr/>
            </p:nvSpPr>
            <p:spPr>
              <a:xfrm>
                <a:off x="728086" y="3323320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ID12</a:t>
                </a:r>
                <a:endParaRPr lang="LID4096" sz="700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9BC663B-1F51-91DD-A093-B78F1DDC53E6}"/>
                  </a:ext>
                </a:extLst>
              </p:cNvPr>
              <p:cNvSpPr/>
              <p:nvPr/>
            </p:nvSpPr>
            <p:spPr>
              <a:xfrm>
                <a:off x="803605" y="3709640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ID14</a:t>
                </a:r>
                <a:endParaRPr lang="LID4096" sz="700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7F53B99-3FAA-F8C3-74F3-81FE67471F51}"/>
                  </a:ext>
                </a:extLst>
              </p:cNvPr>
              <p:cNvSpPr/>
              <p:nvPr/>
            </p:nvSpPr>
            <p:spPr>
              <a:xfrm>
                <a:off x="1144645" y="3165404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ID13</a:t>
                </a:r>
                <a:endParaRPr lang="LID4096" sz="500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A4BEAD9-1710-2475-F36F-5F5F7260D5A6}"/>
                  </a:ext>
                </a:extLst>
              </p:cNvPr>
              <p:cNvSpPr/>
              <p:nvPr/>
            </p:nvSpPr>
            <p:spPr>
              <a:xfrm>
                <a:off x="1281157" y="3769943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ID15</a:t>
                </a:r>
                <a:endParaRPr lang="LID4096" sz="600" dirty="0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0802ABA-C815-BDEC-53B6-68A92D23A46B}"/>
                  </a:ext>
                </a:extLst>
              </p:cNvPr>
              <p:cNvSpPr/>
              <p:nvPr/>
            </p:nvSpPr>
            <p:spPr>
              <a:xfrm>
                <a:off x="1581174" y="3359955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ID16</a:t>
                </a:r>
                <a:endParaRPr lang="LID4096" sz="600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EB7304C-48D7-C06F-31F0-384044924391}"/>
                  </a:ext>
                </a:extLst>
              </p:cNvPr>
              <p:cNvSpPr/>
              <p:nvPr/>
            </p:nvSpPr>
            <p:spPr>
              <a:xfrm>
                <a:off x="1795518" y="3613110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ID17</a:t>
                </a:r>
                <a:endParaRPr lang="LID4096" sz="600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0FAF241-FBE6-EAF9-1A9C-DC85186876E5}"/>
                  </a:ext>
                </a:extLst>
              </p:cNvPr>
              <p:cNvSpPr/>
              <p:nvPr/>
            </p:nvSpPr>
            <p:spPr>
              <a:xfrm>
                <a:off x="2137021" y="3555667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ID21</a:t>
                </a:r>
                <a:endParaRPr lang="LID4096" sz="500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C1740FD-1A9F-4E5F-28BB-BF37EED1EE84}"/>
                  </a:ext>
                </a:extLst>
              </p:cNvPr>
              <p:cNvSpPr/>
              <p:nvPr/>
            </p:nvSpPr>
            <p:spPr>
              <a:xfrm>
                <a:off x="2470197" y="3327930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ID22</a:t>
                </a:r>
                <a:endParaRPr lang="LID4096" sz="700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0795E81-CEE8-EB39-8636-920B9881E20D}"/>
                  </a:ext>
                </a:extLst>
              </p:cNvPr>
              <p:cNvSpPr/>
              <p:nvPr/>
            </p:nvSpPr>
            <p:spPr>
              <a:xfrm>
                <a:off x="2545716" y="3714250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ID24</a:t>
                </a:r>
                <a:endParaRPr lang="LID4096" sz="700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36305427-66C3-5BA7-6B07-C0E9BD2606E6}"/>
                  </a:ext>
                </a:extLst>
              </p:cNvPr>
              <p:cNvSpPr/>
              <p:nvPr/>
            </p:nvSpPr>
            <p:spPr>
              <a:xfrm>
                <a:off x="2911966" y="3249412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ID23</a:t>
                </a:r>
                <a:endParaRPr lang="LID4096" sz="500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F50CF41-1606-7086-72D5-4B2F3A4A4C55}"/>
                  </a:ext>
                </a:extLst>
              </p:cNvPr>
              <p:cNvSpPr/>
              <p:nvPr/>
            </p:nvSpPr>
            <p:spPr>
              <a:xfrm>
                <a:off x="3063308" y="3725555"/>
                <a:ext cx="319847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ID25</a:t>
                </a:r>
                <a:endParaRPr lang="LID4096" sz="600" dirty="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BF661DF-39D8-7201-218A-C8077BD54268}"/>
                  </a:ext>
                </a:extLst>
              </p:cNvPr>
              <p:cNvSpPr/>
              <p:nvPr/>
            </p:nvSpPr>
            <p:spPr>
              <a:xfrm>
                <a:off x="3366556" y="3312557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ID26</a:t>
                </a:r>
                <a:endParaRPr lang="LID4096" sz="600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035026FC-405F-441B-1BC0-BE709086295C}"/>
                  </a:ext>
                </a:extLst>
              </p:cNvPr>
              <p:cNvSpPr/>
              <p:nvPr/>
            </p:nvSpPr>
            <p:spPr>
              <a:xfrm>
                <a:off x="3580900" y="3565712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ID27</a:t>
                </a:r>
                <a:endParaRPr lang="LID4096" sz="600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AB64B6C-C627-6BCD-C8ED-6A7E55747933}"/>
                  </a:ext>
                </a:extLst>
              </p:cNvPr>
              <p:cNvSpPr/>
              <p:nvPr/>
            </p:nvSpPr>
            <p:spPr>
              <a:xfrm>
                <a:off x="1270177" y="3868554"/>
                <a:ext cx="1801712" cy="85949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Unit 3</a:t>
                </a:r>
                <a:endParaRPr lang="LID4096" sz="1100" dirty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A15D293-B6AB-977B-A297-6127AEB30149}"/>
                  </a:ext>
                </a:extLst>
              </p:cNvPr>
              <p:cNvSpPr/>
              <p:nvPr/>
            </p:nvSpPr>
            <p:spPr>
              <a:xfrm>
                <a:off x="1304343" y="4227602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ID31</a:t>
                </a:r>
                <a:endParaRPr lang="LID4096" sz="500" dirty="0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3B68823-6E0C-4990-EC0D-7D2EBC784013}"/>
                  </a:ext>
                </a:extLst>
              </p:cNvPr>
              <p:cNvSpPr/>
              <p:nvPr/>
            </p:nvSpPr>
            <p:spPr>
              <a:xfrm>
                <a:off x="1719573" y="3968585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ID32</a:t>
                </a:r>
                <a:endParaRPr lang="LID4096" sz="700" dirty="0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18D97EF1-08E5-37C9-72A7-5EA24FA3BF85}"/>
                  </a:ext>
                </a:extLst>
              </p:cNvPr>
              <p:cNvSpPr/>
              <p:nvPr/>
            </p:nvSpPr>
            <p:spPr>
              <a:xfrm>
                <a:off x="1601005" y="4445959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ID34</a:t>
                </a:r>
                <a:endParaRPr lang="LID4096" sz="700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EEEC45F3-45D0-B5E8-935C-CD9AD99B7FC8}"/>
                  </a:ext>
                </a:extLst>
              </p:cNvPr>
              <p:cNvSpPr/>
              <p:nvPr/>
            </p:nvSpPr>
            <p:spPr>
              <a:xfrm>
                <a:off x="2320273" y="3957443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ID33</a:t>
                </a:r>
                <a:endParaRPr lang="LID4096" sz="500" dirty="0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721E928-1A36-2EA5-CF0B-C64B8AA3A970}"/>
                  </a:ext>
                </a:extLst>
              </p:cNvPr>
              <p:cNvSpPr/>
              <p:nvPr/>
            </p:nvSpPr>
            <p:spPr>
              <a:xfrm>
                <a:off x="1942950" y="4581070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ID35</a:t>
                </a:r>
                <a:endParaRPr lang="LID4096" sz="600" dirty="0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BD03271C-96E9-7875-9F01-60D9172920F7}"/>
                  </a:ext>
                </a:extLst>
              </p:cNvPr>
              <p:cNvSpPr/>
              <p:nvPr/>
            </p:nvSpPr>
            <p:spPr>
              <a:xfrm>
                <a:off x="2681958" y="4200358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ID36</a:t>
                </a:r>
                <a:endParaRPr lang="LID4096" sz="600" dirty="0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D4E478C-6AC3-EC1F-D451-A2BDF97877AC}"/>
                  </a:ext>
                </a:extLst>
              </p:cNvPr>
              <p:cNvSpPr/>
              <p:nvPr/>
            </p:nvSpPr>
            <p:spPr>
              <a:xfrm>
                <a:off x="2488037" y="4434865"/>
                <a:ext cx="319848" cy="16300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/>
                  <a:t>ID37</a:t>
                </a:r>
                <a:endParaRPr lang="LID4096" sz="600" dirty="0"/>
              </a:p>
            </p:txBody>
          </p:sp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6CF99458-330A-D910-11E3-61FE1A3E1F19}"/>
                  </a:ext>
                </a:extLst>
              </p:cNvPr>
              <p:cNvSpPr/>
              <p:nvPr/>
            </p:nvSpPr>
            <p:spPr>
              <a:xfrm>
                <a:off x="1304343" y="2727241"/>
                <a:ext cx="719659" cy="466794"/>
              </a:xfrm>
              <a:prstGeom prst="hexago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Location Source 1</a:t>
                </a:r>
                <a:endParaRPr lang="LID4096" sz="700" b="1" dirty="0"/>
              </a:p>
            </p:txBody>
          </p:sp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DBACC5BE-A29C-F310-D8F9-24ADDAEB0ACF}"/>
                  </a:ext>
                </a:extLst>
              </p:cNvPr>
              <p:cNvSpPr/>
              <p:nvPr/>
            </p:nvSpPr>
            <p:spPr>
              <a:xfrm>
                <a:off x="599898" y="4064072"/>
                <a:ext cx="719659" cy="466794"/>
              </a:xfrm>
              <a:prstGeom prst="hexago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Location Source 3</a:t>
                </a:r>
                <a:endParaRPr lang="LID4096" sz="700" b="1" dirty="0"/>
              </a:p>
            </p:txBody>
          </p:sp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5E44C13F-0B4B-6573-CDDB-C2B7B702455F}"/>
                  </a:ext>
                </a:extLst>
              </p:cNvPr>
              <p:cNvSpPr/>
              <p:nvPr/>
            </p:nvSpPr>
            <p:spPr>
              <a:xfrm>
                <a:off x="2712060" y="2730711"/>
                <a:ext cx="719659" cy="466794"/>
              </a:xfrm>
              <a:prstGeom prst="hexago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Location Source 4</a:t>
                </a:r>
                <a:endParaRPr lang="LID4096" sz="700" b="1" dirty="0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7A2AFCB-69B9-7402-D0BD-276480636D3D}"/>
                  </a:ext>
                </a:extLst>
              </p:cNvPr>
              <p:cNvCxnSpPr>
                <a:cxnSpLocks/>
                <a:endCxn id="41" idx="0"/>
              </p:cNvCxnSpPr>
              <p:nvPr/>
            </p:nvCxnSpPr>
            <p:spPr>
              <a:xfrm flipH="1">
                <a:off x="978764" y="882631"/>
                <a:ext cx="1124110" cy="68145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646041D-D0E3-1797-5788-87708558471D}"/>
                  </a:ext>
                </a:extLst>
              </p:cNvPr>
              <p:cNvGrpSpPr/>
              <p:nvPr/>
            </p:nvGrpSpPr>
            <p:grpSpPr>
              <a:xfrm>
                <a:off x="296735" y="1564081"/>
                <a:ext cx="1343971" cy="735694"/>
                <a:chOff x="296735" y="1564081"/>
                <a:chExt cx="1343971" cy="735694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62BC3076-930D-F41B-D2D4-CA4F5ED592A6}"/>
                    </a:ext>
                  </a:extLst>
                </p:cNvPr>
                <p:cNvSpPr/>
                <p:nvPr/>
              </p:nvSpPr>
              <p:spPr>
                <a:xfrm>
                  <a:off x="450750" y="1564081"/>
                  <a:ext cx="1056027" cy="735694"/>
                </a:xfrm>
                <a:prstGeom prst="round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1100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1555163-010B-17D1-1A3F-47CB6926C944}"/>
                    </a:ext>
                  </a:extLst>
                </p:cNvPr>
                <p:cNvSpPr txBox="1"/>
                <p:nvPr/>
              </p:nvSpPr>
              <p:spPr>
                <a:xfrm>
                  <a:off x="296735" y="1629037"/>
                  <a:ext cx="1343971" cy="6001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Central Command and Control</a:t>
                  </a:r>
                  <a:endParaRPr kumimoji="0" lang="LID4096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963E5DD-ACEB-D336-FCEE-F71CC20C3B76}"/>
              </a:ext>
            </a:extLst>
          </p:cNvPr>
          <p:cNvGrpSpPr/>
          <p:nvPr/>
        </p:nvGrpSpPr>
        <p:grpSpPr>
          <a:xfrm>
            <a:off x="2819400" y="154129"/>
            <a:ext cx="2220668" cy="2050030"/>
            <a:chOff x="2746708" y="1434869"/>
            <a:chExt cx="9094695" cy="552753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89E84CE-BFA6-AA7A-FD78-9D19FD7C9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92" b="89954" l="4825" r="96187">
                          <a14:foregroundMark x1="8872" y1="68624" x2="8872" y2="68624"/>
                          <a14:foregroundMark x1="91984" y1="31221" x2="91984" y2="31221"/>
                          <a14:foregroundMark x1="96187" y1="33539" x2="96187" y2="33539"/>
                          <a14:foregroundMark x1="4825" y1="63369" x2="4825" y2="633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00741" y="1434869"/>
              <a:ext cx="2769563" cy="1394480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4EA5D3E-F685-19EF-2A00-256A20D1392B}"/>
                </a:ext>
              </a:extLst>
            </p:cNvPr>
            <p:cNvSpPr/>
            <p:nvPr/>
          </p:nvSpPr>
          <p:spPr>
            <a:xfrm>
              <a:off x="2746708" y="3738891"/>
              <a:ext cx="4999787" cy="176371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sz="300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D5069B5-0A23-9CB8-890D-846AB23A59F4}"/>
                </a:ext>
              </a:extLst>
            </p:cNvPr>
            <p:cNvCxnSpPr>
              <a:cxnSpLocks/>
            </p:cNvCxnSpPr>
            <p:nvPr/>
          </p:nvCxnSpPr>
          <p:spPr>
            <a:xfrm>
              <a:off x="2746708" y="5791902"/>
              <a:ext cx="4761303" cy="119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899C74-8C99-288E-93E0-743B693EE20C}"/>
                </a:ext>
              </a:extLst>
            </p:cNvPr>
            <p:cNvSpPr txBox="1"/>
            <p:nvPr/>
          </p:nvSpPr>
          <p:spPr>
            <a:xfrm>
              <a:off x="3873681" y="5791902"/>
              <a:ext cx="2369582" cy="61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100 km</a:t>
              </a:r>
              <a:endParaRPr lang="en-IL" sz="9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01DFF21-1844-D8FE-6F87-74E7E578EBA3}"/>
                </a:ext>
              </a:extLst>
            </p:cNvPr>
            <p:cNvSpPr/>
            <p:nvPr/>
          </p:nvSpPr>
          <p:spPr>
            <a:xfrm>
              <a:off x="9859315" y="4173867"/>
              <a:ext cx="1518394" cy="117760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sz="300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C8B8FDA-C29A-D759-019E-6AAD24407084}"/>
                </a:ext>
              </a:extLst>
            </p:cNvPr>
            <p:cNvCxnSpPr>
              <a:cxnSpLocks/>
            </p:cNvCxnSpPr>
            <p:nvPr/>
          </p:nvCxnSpPr>
          <p:spPr>
            <a:xfrm>
              <a:off x="9987548" y="5816786"/>
              <a:ext cx="126191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75144C-599A-6497-EF35-D047D9B443CD}"/>
                </a:ext>
              </a:extLst>
            </p:cNvPr>
            <p:cNvSpPr txBox="1"/>
            <p:nvPr/>
          </p:nvSpPr>
          <p:spPr>
            <a:xfrm>
              <a:off x="9647628" y="5833975"/>
              <a:ext cx="1941756" cy="622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20 km</a:t>
              </a:r>
              <a:endParaRPr lang="en-IL" sz="900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D37FD68-5493-05A9-6C50-27380B196080}"/>
                </a:ext>
              </a:extLst>
            </p:cNvPr>
            <p:cNvCxnSpPr>
              <a:cxnSpLocks/>
            </p:cNvCxnSpPr>
            <p:nvPr/>
          </p:nvCxnSpPr>
          <p:spPr>
            <a:xfrm>
              <a:off x="2746708" y="6314478"/>
              <a:ext cx="9094695" cy="631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3268B9-52C9-F963-C3A0-6C30E7307798}"/>
                </a:ext>
              </a:extLst>
            </p:cNvPr>
            <p:cNvSpPr txBox="1"/>
            <p:nvPr/>
          </p:nvSpPr>
          <p:spPr>
            <a:xfrm>
              <a:off x="6526309" y="6340010"/>
              <a:ext cx="2582514" cy="622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2500 km</a:t>
              </a:r>
              <a:endParaRPr lang="en-IL" sz="900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3C360DC-C388-031A-8239-AB03E5F4B87D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H="1">
              <a:off x="2746708" y="2508250"/>
              <a:ext cx="5767312" cy="2112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20CBDC-59F2-67EF-0E92-36797DCA9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6629" y="2586521"/>
              <a:ext cx="817392" cy="20086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80052D-0AC7-2527-54DA-4657A412F626}"/>
                </a:ext>
              </a:extLst>
            </p:cNvPr>
            <p:cNvCxnSpPr>
              <a:cxnSpLocks/>
            </p:cNvCxnSpPr>
            <p:nvPr/>
          </p:nvCxnSpPr>
          <p:spPr>
            <a:xfrm>
              <a:off x="8797051" y="2622059"/>
              <a:ext cx="1062264" cy="2102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4B73F2B-0544-7E45-159D-1B9AC1942CDC}"/>
                </a:ext>
              </a:extLst>
            </p:cNvPr>
            <p:cNvCxnSpPr>
              <a:cxnSpLocks/>
              <a:endCxn id="50" idx="6"/>
            </p:cNvCxnSpPr>
            <p:nvPr/>
          </p:nvCxnSpPr>
          <p:spPr>
            <a:xfrm>
              <a:off x="9109908" y="2478005"/>
              <a:ext cx="2267801" cy="22846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B3504A45-BEB6-8FD1-6D75-F91E025164AE}"/>
              </a:ext>
            </a:extLst>
          </p:cNvPr>
          <p:cNvSpPr txBox="1"/>
          <p:nvPr/>
        </p:nvSpPr>
        <p:spPr>
          <a:xfrm>
            <a:off x="3818472" y="3040804"/>
            <a:ext cx="52225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00000"/>
              </a:lnSpc>
              <a:spcAft>
                <a:spcPts val="600"/>
              </a:spcAft>
            </a:pPr>
            <a:r>
              <a:rPr lang="he-IL" sz="12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אופציה: יישום </a:t>
            </a:r>
            <a:r>
              <a:rPr lang="en-US" sz="12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LoRa</a:t>
            </a:r>
            <a:r>
              <a:rPr lang="he-IL" sz="12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באמצעות </a:t>
            </a:r>
            <a:r>
              <a:rPr lang="en-US" sz="12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S-band</a:t>
            </a:r>
            <a:r>
              <a:rPr lang="he-IL" sz="12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Location Awareness</a:t>
            </a:r>
          </a:p>
          <a:p>
            <a:pPr marL="171450" indent="-171450" algn="just" rtl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פתיחת ערוץ תקשורת בין כוחות קרקעיים ולמול חולית הפיקוד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just" rtl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קצב העברת נתונים גבוה לצד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צריכת הספק נמוכה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just" rtl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פריסה תשתית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IOT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 רחבה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just" rtl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תקשורת לווין מול התקני קסדות (תמיכה בעד 10,000 טרמינלים ל-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gateway</a:t>
            </a: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872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A94D-40D1-CF0E-A633-3032FA3C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F4785-6DD4-4A96-8785-6AE02E3327A2}" type="slidenum">
              <a:rPr lang="he-IL" smtClean="0"/>
              <a:pPr/>
              <a:t>7</a:t>
            </a:fld>
            <a:endParaRPr lang="he-I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02F785-5640-4691-924D-218037D4F16A}"/>
              </a:ext>
            </a:extLst>
          </p:cNvPr>
          <p:cNvSpPr txBox="1">
            <a:spLocks/>
          </p:cNvSpPr>
          <p:nvPr/>
        </p:nvSpPr>
        <p:spPr>
          <a:xfrm>
            <a:off x="2930233" y="1034580"/>
            <a:ext cx="5867400" cy="964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שיתוף פעולה אינטימי בין חברות אקדמיה ישראלית – </a:t>
            </a:r>
          </a:p>
          <a:p>
            <a:pPr algn="r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העמקת השליטה בטכנולוגיה </a:t>
            </a:r>
          </a:p>
          <a:p>
            <a:pPr algn="r" rtl="1"/>
            <a:r>
              <a:rPr lang="he-IL" sz="1200" dirty="0">
                <a:latin typeface="Segoe UI" panose="020B0502040204020203" pitchFamily="34" charset="0"/>
                <a:cs typeface="Segoe UI" panose="020B0502040204020203" pitchFamily="34" charset="0"/>
              </a:rPr>
              <a:t>יצירת תשתית אזרחית-ביטחונית לשימוש עתידי - מסחרי וממשלתי </a:t>
            </a:r>
          </a:p>
          <a:p>
            <a:pPr marL="457200" lvl="1" indent="0" algn="r" rtl="1">
              <a:buNone/>
            </a:pPr>
            <a:endParaRPr lang="he-IL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E8D7D27D-B702-9BC4-8937-7445ADE39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709495"/>
              </p:ext>
            </p:extLst>
          </p:nvPr>
        </p:nvGraphicFramePr>
        <p:xfrm>
          <a:off x="1806093" y="2038350"/>
          <a:ext cx="6991540" cy="250612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543423">
                  <a:extLst>
                    <a:ext uri="{9D8B030D-6E8A-4147-A177-3AD203B41FA5}">
                      <a16:colId xmlns:a16="http://schemas.microsoft.com/office/drawing/2014/main" val="1630241412"/>
                    </a:ext>
                  </a:extLst>
                </a:gridCol>
                <a:gridCol w="1448117">
                  <a:extLst>
                    <a:ext uri="{9D8B030D-6E8A-4147-A177-3AD203B41FA5}">
                      <a16:colId xmlns:a16="http://schemas.microsoft.com/office/drawing/2014/main" val="116254991"/>
                    </a:ext>
                  </a:extLst>
                </a:gridCol>
              </a:tblGrid>
              <a:tr h="247786">
                <a:tc>
                  <a:txBody>
                    <a:bodyPr/>
                    <a:lstStyle/>
                    <a:p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אחריות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גורם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47363"/>
                  </a:ext>
                </a:extLst>
              </a:tr>
              <a:tr h="590875">
                <a:tc>
                  <a:txBody>
                    <a:bodyPr/>
                    <a:lstStyle/>
                    <a:p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מטעד תקשורת – ניהול משימות וספקטרום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אינטגרציה וניהול שיגור</a:t>
                      </a:r>
                    </a:p>
                    <a:p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תחנת קרקע ותפעול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138148"/>
                  </a:ext>
                </a:extLst>
              </a:tr>
              <a:tr h="247786">
                <a:tc>
                  <a:txBody>
                    <a:bodyPr/>
                    <a:lstStyle/>
                    <a:p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חומרת מטעד תקשורת מבוסס רכיב </a:t>
                      </a: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Versal</a:t>
                      </a:r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חללי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Ayecka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012740"/>
                  </a:ext>
                </a:extLst>
              </a:tr>
              <a:tr h="272321">
                <a:tc>
                  <a:txBody>
                    <a:bodyPr/>
                    <a:lstStyle/>
                    <a:p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תוכנת מטעד תקשורת – "מיתוג שקוף" </a:t>
                      </a: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Channelizer</a:t>
                      </a:r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תע"א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96359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he-IL" sz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יצרן פלטפורמה (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Nano Avionics</a:t>
                      </a:r>
                      <a:r>
                        <a:rPr lang="he-IL" sz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Pumpkin</a:t>
                      </a:r>
                      <a:r>
                        <a:rPr lang="he-IL" sz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Orbital Astronautics</a:t>
                      </a:r>
                      <a:r>
                        <a:rPr lang="he-IL" sz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US" sz="135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Open Cosmos</a:t>
                      </a:r>
                      <a:r>
                        <a:rPr lang="he-IL" sz="135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82790"/>
                  </a:ext>
                </a:extLst>
              </a:tr>
              <a:tr h="372951">
                <a:tc>
                  <a:txBody>
                    <a:bodyPr/>
                    <a:lstStyle/>
                    <a:p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מרכיבי תוכנה מסוימים, אינטגרציה ואפליקציות מסוימות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שותף אקדמי (</a:t>
                      </a:r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TBD</a:t>
                      </a:r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93625"/>
                  </a:ext>
                </a:extLst>
              </a:tr>
              <a:tr h="37295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5G</a:t>
                      </a:r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- אלביט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אפליקציות נוספות</a:t>
                      </a:r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5026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9414964-2681-53A3-5A6E-CE8D973CF027}"/>
              </a:ext>
            </a:extLst>
          </p:cNvPr>
          <p:cNvSpPr txBox="1">
            <a:spLocks/>
          </p:cNvSpPr>
          <p:nvPr/>
        </p:nvSpPr>
        <p:spPr>
          <a:xfrm>
            <a:off x="6096000" y="285750"/>
            <a:ext cx="2854033" cy="84387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rgbClr val="09A8C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Eco-System</a:t>
            </a:r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 ישראלי</a:t>
            </a:r>
            <a:endParaRPr lang="en-IL" sz="3600" b="1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6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A94D-40D1-CF0E-A633-3032FA3C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F4785-6DD4-4A96-8785-6AE02E3327A2}" type="slidenum">
              <a:rPr kumimoji="0" lang="he-IL" sz="900" b="0" i="0" u="none" strike="noStrike" kern="1200" cap="none" spc="0" normalizeH="0" baseline="0" noProof="0" smtClean="0">
                <a:ln>
                  <a:noFill/>
                </a:ln>
                <a:solidFill>
                  <a:srgbClr val="31539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he-IL" sz="900" b="0" i="0" u="none" strike="noStrike" kern="1200" cap="none" spc="0" normalizeH="0" baseline="0" noProof="0">
              <a:ln>
                <a:noFill/>
              </a:ln>
              <a:solidFill>
                <a:srgbClr val="31539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AACA1B-519F-25AC-70DB-2A721390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602" y="590550"/>
            <a:ext cx="4684983" cy="564954"/>
          </a:xfrm>
        </p:spPr>
        <p:txBody>
          <a:bodyPr>
            <a:normAutofit/>
          </a:bodyPr>
          <a:lstStyle/>
          <a:p>
            <a:pPr lvl="0" algn="just" rtl="1"/>
            <a:r>
              <a:rPr lang="he-IL" sz="20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הערכת ביצועי תקשורת</a:t>
            </a:r>
            <a:endParaRPr lang="en-IL" sz="2000" b="1" dirty="0">
              <a:solidFill>
                <a:srgbClr val="09A8C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BE831-B481-1AEB-3488-02D9CA8D7820}"/>
              </a:ext>
            </a:extLst>
          </p:cNvPr>
          <p:cNvSpPr txBox="1"/>
          <p:nvPr/>
        </p:nvSpPr>
        <p:spPr>
          <a:xfrm>
            <a:off x="4455752" y="4014325"/>
            <a:ext cx="4572631" cy="422590"/>
          </a:xfrm>
          <a:prstGeom prst="roundRect">
            <a:avLst/>
          </a:prstGeom>
          <a:solidFill>
            <a:srgbClr val="DFF1F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Terminal-Antenna Elevation: 30°</a:t>
            </a:r>
          </a:p>
          <a:p>
            <a:r>
              <a:rPr lang="en-US" dirty="0">
                <a:solidFill>
                  <a:schemeClr val="tx1"/>
                </a:solidFill>
              </a:rPr>
              <a:t>Waveform: DVBS2X</a:t>
            </a:r>
          </a:p>
          <a:p>
            <a:r>
              <a:rPr lang="en-US" dirty="0">
                <a:solidFill>
                  <a:schemeClr val="tx1"/>
                </a:solidFill>
              </a:rPr>
              <a:t>Fade of 3dB in the terminal end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C81B8-9BFD-6CFD-8C2F-939018FF3672}"/>
              </a:ext>
            </a:extLst>
          </p:cNvPr>
          <p:cNvGrpSpPr/>
          <p:nvPr/>
        </p:nvGrpSpPr>
        <p:grpSpPr>
          <a:xfrm>
            <a:off x="369100" y="1343072"/>
            <a:ext cx="2400044" cy="1443892"/>
            <a:chOff x="343026" y="1636720"/>
            <a:chExt cx="2400044" cy="144389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F574A78-13FB-9A98-10E8-F0A71C3160CD}"/>
                </a:ext>
              </a:extLst>
            </p:cNvPr>
            <p:cNvSpPr/>
            <p:nvPr/>
          </p:nvSpPr>
          <p:spPr>
            <a:xfrm>
              <a:off x="413633" y="1636720"/>
              <a:ext cx="2271321" cy="1443892"/>
            </a:xfrm>
            <a:prstGeom prst="roundRect">
              <a:avLst/>
            </a:prstGeom>
            <a:solidFill>
              <a:srgbClr val="B0DAE6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75149D-9232-7570-75F5-8BFB54D8C79B}"/>
                </a:ext>
              </a:extLst>
            </p:cNvPr>
            <p:cNvSpPr txBox="1"/>
            <p:nvPr/>
          </p:nvSpPr>
          <p:spPr>
            <a:xfrm>
              <a:off x="343026" y="1665002"/>
              <a:ext cx="2400044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u="sng" dirty="0">
                  <a:latin typeface="Segoe UI" panose="020B0502040204020203" pitchFamily="34" charset="0"/>
                  <a:cs typeface="Segoe UI" panose="020B0502040204020203" pitchFamily="34" charset="0"/>
                </a:rPr>
                <a:t>Terminal 1 (GW) - Large</a:t>
              </a:r>
              <a:endParaRPr lang="en-US" sz="1400" u="sng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  Antenna diameter: 112cm</a:t>
              </a: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  EIRP = 53.9 dBW</a:t>
              </a: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  G/T = 20.1 dB/K</a:t>
              </a: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  Max SR(up) = 450 Msps</a:t>
              </a: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Max SR(down) = 450 Msps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2E3C46-B99D-295F-AC75-4BA3DD17FF9F}"/>
              </a:ext>
            </a:extLst>
          </p:cNvPr>
          <p:cNvGrpSpPr/>
          <p:nvPr/>
        </p:nvGrpSpPr>
        <p:grpSpPr>
          <a:xfrm>
            <a:off x="91883" y="3053465"/>
            <a:ext cx="2902592" cy="1384995"/>
            <a:chOff x="-287171" y="1859990"/>
            <a:chExt cx="2902592" cy="191260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794D138-A0B0-DDC6-63F4-F090807822FB}"/>
                </a:ext>
              </a:extLst>
            </p:cNvPr>
            <p:cNvSpPr/>
            <p:nvPr/>
          </p:nvSpPr>
          <p:spPr>
            <a:xfrm>
              <a:off x="60653" y="1864187"/>
              <a:ext cx="2271321" cy="1906275"/>
            </a:xfrm>
            <a:prstGeom prst="roundRect">
              <a:avLst/>
            </a:prstGeom>
            <a:solidFill>
              <a:srgbClr val="B0DAE6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9B1A24-2C21-D81F-334B-7A893CAB0445}"/>
                </a:ext>
              </a:extLst>
            </p:cNvPr>
            <p:cNvSpPr txBox="1"/>
            <p:nvPr/>
          </p:nvSpPr>
          <p:spPr>
            <a:xfrm>
              <a:off x="-287171" y="1859990"/>
              <a:ext cx="2902592" cy="19126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u="sng" dirty="0">
                  <a:latin typeface="Segoe UI" panose="020B0502040204020203" pitchFamily="34" charset="0"/>
                  <a:cs typeface="Segoe UI" panose="020B0502040204020203" pitchFamily="34" charset="0"/>
                </a:rPr>
                <a:t>Terminal 2 (Tactical) – Small</a:t>
              </a: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Antenna: PAA</a:t>
              </a: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EIRP @30deg.= 16 dBW</a:t>
              </a: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G/T @30deg.= -10 dB/K</a:t>
              </a: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Max SR(up) = 50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Msps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Max SR(down) = 15.6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Msps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CE6B90-30B1-6045-9DE3-8E46DFC4CBBE}"/>
              </a:ext>
            </a:extLst>
          </p:cNvPr>
          <p:cNvCxnSpPr>
            <a:cxnSpLocks/>
          </p:cNvCxnSpPr>
          <p:nvPr/>
        </p:nvCxnSpPr>
        <p:spPr>
          <a:xfrm>
            <a:off x="2711028" y="2078051"/>
            <a:ext cx="1632372" cy="874698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56DCF-FC46-70AE-97B7-B047537D3F7A}"/>
              </a:ext>
            </a:extLst>
          </p:cNvPr>
          <p:cNvCxnSpPr>
            <a:cxnSpLocks/>
          </p:cNvCxnSpPr>
          <p:nvPr/>
        </p:nvCxnSpPr>
        <p:spPr>
          <a:xfrm flipV="1">
            <a:off x="2711028" y="2952750"/>
            <a:ext cx="1632372" cy="793959"/>
          </a:xfrm>
          <a:prstGeom prst="straightConnector1">
            <a:avLst/>
          </a:prstGeom>
          <a:ln w="28575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82C5AB-32B5-C969-AD2E-D25E617283EF}"/>
              </a:ext>
            </a:extLst>
          </p:cNvPr>
          <p:cNvCxnSpPr>
            <a:cxnSpLocks/>
          </p:cNvCxnSpPr>
          <p:nvPr/>
        </p:nvCxnSpPr>
        <p:spPr>
          <a:xfrm>
            <a:off x="4343400" y="2952750"/>
            <a:ext cx="4341389" cy="0"/>
          </a:xfrm>
          <a:prstGeom prst="line">
            <a:avLst/>
          </a:prstGeom>
          <a:ln w="28575">
            <a:solidFill>
              <a:schemeClr val="accent5">
                <a:alpha val="4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721D464-1DBA-7819-C78F-30FA10409698}"/>
              </a:ext>
            </a:extLst>
          </p:cNvPr>
          <p:cNvSpPr txBox="1"/>
          <p:nvPr/>
        </p:nvSpPr>
        <p:spPr>
          <a:xfrm>
            <a:off x="4455752" y="2373289"/>
            <a:ext cx="2227641" cy="1158920"/>
          </a:xfrm>
          <a:prstGeom prst="roundRect">
            <a:avLst/>
          </a:prstGeom>
          <a:solidFill>
            <a:srgbClr val="DFF1F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400" b="1" u="sng" dirty="0">
                <a:solidFill>
                  <a:schemeClr val="tx1"/>
                </a:solidFill>
              </a:rPr>
              <a:t>Narrow GDA</a:t>
            </a:r>
          </a:p>
          <a:p>
            <a:r>
              <a:rPr lang="en-US" sz="1400" dirty="0">
                <a:solidFill>
                  <a:schemeClr val="tx1"/>
                </a:solidFill>
              </a:rPr>
              <a:t>Antenna diameter: 60cm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EIRP = 39.6 </a:t>
            </a:r>
            <a:r>
              <a:rPr lang="en-US" sz="1400" dirty="0" err="1">
                <a:solidFill>
                  <a:schemeClr val="tx1"/>
                </a:solidFill>
              </a:rPr>
              <a:t>dBW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G/T = 16.3 dB/K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9F9AFC-33CA-8FD7-A3AD-4DC1C131B021}"/>
              </a:ext>
            </a:extLst>
          </p:cNvPr>
          <p:cNvSpPr txBox="1"/>
          <p:nvPr/>
        </p:nvSpPr>
        <p:spPr>
          <a:xfrm>
            <a:off x="6800742" y="2373289"/>
            <a:ext cx="2227641" cy="1158920"/>
          </a:xfrm>
          <a:prstGeom prst="roundRect">
            <a:avLst/>
          </a:prstGeom>
          <a:solidFill>
            <a:srgbClr val="DFF1F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400" b="1" u="sng" dirty="0">
                <a:solidFill>
                  <a:schemeClr val="tx1"/>
                </a:solidFill>
              </a:rPr>
              <a:t>Wide Antenna</a:t>
            </a:r>
          </a:p>
          <a:p>
            <a:r>
              <a:rPr lang="en-US" sz="1400" dirty="0">
                <a:solidFill>
                  <a:schemeClr val="tx1"/>
                </a:solidFill>
              </a:rPr>
              <a:t>Antenna diameter: 10cm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EIRP = 24 </a:t>
            </a:r>
            <a:r>
              <a:rPr lang="en-US" sz="1400" dirty="0" err="1">
                <a:solidFill>
                  <a:schemeClr val="tx1"/>
                </a:solidFill>
              </a:rPr>
              <a:t>dBW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G/T = -1.8 dB/K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1CD1758C-AE6F-695E-6E99-90CE768F7E00}"/>
              </a:ext>
            </a:extLst>
          </p:cNvPr>
          <p:cNvSpPr txBox="1">
            <a:spLocks/>
          </p:cNvSpPr>
          <p:nvPr/>
        </p:nvSpPr>
        <p:spPr>
          <a:xfrm>
            <a:off x="7467600" y="1199135"/>
            <a:ext cx="1388985" cy="495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sz="1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הנחות עבודה</a:t>
            </a:r>
          </a:p>
          <a:p>
            <a:pPr marL="457200" lvl="1" indent="0" algn="r" rtl="1">
              <a:buNone/>
            </a:pPr>
            <a:endParaRPr lang="he-IL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6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3F019C2-C5C8-BDF2-F6B1-31C87050C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6" r="21432"/>
          <a:stretch/>
        </p:blipFill>
        <p:spPr>
          <a:xfrm>
            <a:off x="0" y="2028376"/>
            <a:ext cx="4474346" cy="31151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85792B-86A9-92A5-8977-70B518B623C5}"/>
              </a:ext>
            </a:extLst>
          </p:cNvPr>
          <p:cNvSpPr txBox="1"/>
          <p:nvPr/>
        </p:nvSpPr>
        <p:spPr>
          <a:xfrm>
            <a:off x="428262" y="1498574"/>
            <a:ext cx="34844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Store &amp; Forward - Regenerative Space Modem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2D7566-9DCF-7688-20C0-9B88DAB7D79D}"/>
              </a:ext>
            </a:extLst>
          </p:cNvPr>
          <p:cNvSpPr/>
          <p:nvPr/>
        </p:nvSpPr>
        <p:spPr>
          <a:xfrm>
            <a:off x="2000561" y="3660230"/>
            <a:ext cx="650981" cy="224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T1 (GW)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A472F2-D3B3-D9E1-0752-A01072F9D96E}"/>
              </a:ext>
            </a:extLst>
          </p:cNvPr>
          <p:cNvSpPr/>
          <p:nvPr/>
        </p:nvSpPr>
        <p:spPr>
          <a:xfrm>
            <a:off x="3804353" y="3100176"/>
            <a:ext cx="339754" cy="284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753A7F-4978-720C-8BEB-181E84111F61}"/>
              </a:ext>
            </a:extLst>
          </p:cNvPr>
          <p:cNvCxnSpPr>
            <a:cxnSpLocks/>
          </p:cNvCxnSpPr>
          <p:nvPr/>
        </p:nvCxnSpPr>
        <p:spPr>
          <a:xfrm flipH="1">
            <a:off x="2008194" y="2161220"/>
            <a:ext cx="268448" cy="130868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F0AE6F-9682-73EF-BBF8-0127105B1FE1}"/>
              </a:ext>
            </a:extLst>
          </p:cNvPr>
          <p:cNvCxnSpPr>
            <a:cxnSpLocks/>
          </p:cNvCxnSpPr>
          <p:nvPr/>
        </p:nvCxnSpPr>
        <p:spPr>
          <a:xfrm flipV="1">
            <a:off x="2108862" y="2161220"/>
            <a:ext cx="257961" cy="130868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0EBA29-F868-3717-9857-23DE186CEAAB}"/>
              </a:ext>
            </a:extLst>
          </p:cNvPr>
          <p:cNvCxnSpPr>
            <a:cxnSpLocks/>
          </p:cNvCxnSpPr>
          <p:nvPr/>
        </p:nvCxnSpPr>
        <p:spPr>
          <a:xfrm flipH="1" flipV="1">
            <a:off x="2528947" y="2178454"/>
            <a:ext cx="1123076" cy="95761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0DED96-91A2-548E-6C9C-32549E11C1D6}"/>
              </a:ext>
            </a:extLst>
          </p:cNvPr>
          <p:cNvCxnSpPr>
            <a:cxnSpLocks/>
          </p:cNvCxnSpPr>
          <p:nvPr/>
        </p:nvCxnSpPr>
        <p:spPr>
          <a:xfrm>
            <a:off x="2463932" y="2258370"/>
            <a:ext cx="1094763" cy="925496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CAC160-3B96-293B-E063-DABF5CBAF5BA}"/>
              </a:ext>
            </a:extLst>
          </p:cNvPr>
          <p:cNvSpPr txBox="1"/>
          <p:nvPr/>
        </p:nvSpPr>
        <p:spPr>
          <a:xfrm>
            <a:off x="3326842" y="3337804"/>
            <a:ext cx="1245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Down: </a:t>
            </a:r>
            <a:r>
              <a:rPr lang="en-US" sz="1200" b="1" dirty="0"/>
              <a:t>0.5 Mbps</a:t>
            </a:r>
            <a:endParaRPr lang="en-US" sz="1050" b="1" dirty="0"/>
          </a:p>
          <a:p>
            <a:r>
              <a:rPr lang="en-US" sz="1050" b="1" dirty="0"/>
              <a:t>Up</a:t>
            </a:r>
            <a:r>
              <a:rPr lang="en-US" sz="1200" b="1" dirty="0"/>
              <a:t>: 0.3 Mbps</a:t>
            </a:r>
            <a:endParaRPr lang="en-US" sz="10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2AB-F014-3157-5788-9AEEB6CAF18B}"/>
              </a:ext>
            </a:extLst>
          </p:cNvPr>
          <p:cNvSpPr txBox="1"/>
          <p:nvPr/>
        </p:nvSpPr>
        <p:spPr>
          <a:xfrm>
            <a:off x="1906499" y="3896673"/>
            <a:ext cx="174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Down: </a:t>
            </a:r>
            <a:r>
              <a:rPr lang="en-US" sz="1200" b="1" dirty="0"/>
              <a:t>2025 Mbps</a:t>
            </a:r>
            <a:endParaRPr lang="en-US" sz="1050" b="1" dirty="0"/>
          </a:p>
          <a:p>
            <a:r>
              <a:rPr lang="en-US" sz="1050" b="1" dirty="0"/>
              <a:t>Up: </a:t>
            </a:r>
            <a:r>
              <a:rPr lang="en-US" sz="1200" b="1" dirty="0"/>
              <a:t>2025 Mbps</a:t>
            </a:r>
            <a:endParaRPr lang="en-US" sz="1050" b="1" dirty="0"/>
          </a:p>
        </p:txBody>
      </p:sp>
      <p:pic>
        <p:nvPicPr>
          <p:cNvPr id="17" name="Picture 16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E51DC54C-D70D-F190-4F23-4A86832F6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6" r="22671" b="7601"/>
          <a:stretch/>
        </p:blipFill>
        <p:spPr>
          <a:xfrm>
            <a:off x="4629807" y="2028377"/>
            <a:ext cx="4514193" cy="31151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FDC780-0209-0CFF-C55E-F3D3BDD347BC}"/>
              </a:ext>
            </a:extLst>
          </p:cNvPr>
          <p:cNvSpPr/>
          <p:nvPr/>
        </p:nvSpPr>
        <p:spPr>
          <a:xfrm>
            <a:off x="6567450" y="3783721"/>
            <a:ext cx="670052" cy="2550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T1 (GW)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6E226C-719F-01EE-6BB1-A857C51B2533}"/>
              </a:ext>
            </a:extLst>
          </p:cNvPr>
          <p:cNvSpPr/>
          <p:nvPr/>
        </p:nvSpPr>
        <p:spPr>
          <a:xfrm>
            <a:off x="8287702" y="3528691"/>
            <a:ext cx="351055" cy="2550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T2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39B2F829-51F4-26E5-30F5-34F2E2326D8D}"/>
              </a:ext>
            </a:extLst>
          </p:cNvPr>
          <p:cNvSpPr/>
          <p:nvPr/>
        </p:nvSpPr>
        <p:spPr>
          <a:xfrm rot="16200000">
            <a:off x="7150972" y="1693061"/>
            <a:ext cx="1025131" cy="1950440"/>
          </a:xfrm>
          <a:prstGeom prst="curvedLeftArrow">
            <a:avLst>
              <a:gd name="adj1" fmla="val 6290"/>
              <a:gd name="adj2" fmla="val 43195"/>
              <a:gd name="adj3" fmla="val 25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1" name="Arrow: Curved Up 20">
            <a:extLst>
              <a:ext uri="{FF2B5EF4-FFF2-40B4-BE49-F238E27FC236}">
                <a16:creationId xmlns:a16="http://schemas.microsoft.com/office/drawing/2014/main" id="{47535C48-C0A7-33EF-F061-73B60DCD514D}"/>
              </a:ext>
            </a:extLst>
          </p:cNvPr>
          <p:cNvSpPr/>
          <p:nvPr/>
        </p:nvSpPr>
        <p:spPr>
          <a:xfrm rot="10800000">
            <a:off x="6670670" y="2860678"/>
            <a:ext cx="1654728" cy="742426"/>
          </a:xfrm>
          <a:prstGeom prst="curvedUpArrow">
            <a:avLst>
              <a:gd name="adj1" fmla="val 13321"/>
              <a:gd name="adj2" fmla="val 55125"/>
              <a:gd name="adj3" fmla="val 25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CE864E-2ED0-1100-20BF-7893D05B62C3}"/>
              </a:ext>
            </a:extLst>
          </p:cNvPr>
          <p:cNvSpPr txBox="1"/>
          <p:nvPr/>
        </p:nvSpPr>
        <p:spPr>
          <a:xfrm>
            <a:off x="8271577" y="2582618"/>
            <a:ext cx="790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0.5 Mbps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199C8-C402-AF7B-E366-1664005D8C13}"/>
              </a:ext>
            </a:extLst>
          </p:cNvPr>
          <p:cNvSpPr txBox="1"/>
          <p:nvPr/>
        </p:nvSpPr>
        <p:spPr>
          <a:xfrm>
            <a:off x="6943016" y="3191345"/>
            <a:ext cx="858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0.3 Mbps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F413D-F3B0-8D91-CD9C-CDA583FB6847}"/>
              </a:ext>
            </a:extLst>
          </p:cNvPr>
          <p:cNvSpPr txBox="1"/>
          <p:nvPr/>
        </p:nvSpPr>
        <p:spPr>
          <a:xfrm>
            <a:off x="5030672" y="1502694"/>
            <a:ext cx="37619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Link Budget – Transparent Switching (Channelizer)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66DCFC-C606-F00D-EDD6-1266E66D7D04}"/>
              </a:ext>
            </a:extLst>
          </p:cNvPr>
          <p:cNvSpPr txBox="1">
            <a:spLocks/>
          </p:cNvSpPr>
          <p:nvPr/>
        </p:nvSpPr>
        <p:spPr>
          <a:xfrm>
            <a:off x="1393073" y="758073"/>
            <a:ext cx="6858001" cy="564954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7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rtl="1"/>
            <a:r>
              <a:rPr lang="he-IL" sz="18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ביצועי תקשורת בתרחיש </a:t>
            </a:r>
            <a:r>
              <a:rPr lang="en-US" sz="18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he-IL" sz="18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אנטנה </a:t>
            </a:r>
            <a:r>
              <a:rPr lang="he-IL" sz="1800" b="1" dirty="0" err="1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מגומבלת</a:t>
            </a:r>
            <a:r>
              <a:rPr lang="he-IL" sz="1800" b="1" dirty="0">
                <a:solidFill>
                  <a:srgbClr val="09A8C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מוכוונת למפקדה</a:t>
            </a:r>
            <a:endParaRPr lang="en-IL" sz="1800" b="1" dirty="0">
              <a:solidFill>
                <a:srgbClr val="09A8C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208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36191</TotalTime>
  <Words>1159</Words>
  <Application>Microsoft Office PowerPoint</Application>
  <PresentationFormat>On-screen Show (16:9)</PresentationFormat>
  <Paragraphs>226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Office Theme</vt:lpstr>
      <vt:lpstr>4_Office Theme</vt:lpstr>
      <vt:lpstr>PowerPoint Presentation</vt:lpstr>
      <vt:lpstr>NSLSat2  - סטטוס</vt:lpstr>
      <vt:lpstr>PowerPoint Presentation</vt:lpstr>
      <vt:lpstr>PowerPoint Presentation</vt:lpstr>
      <vt:lpstr>הדגמת תנועת הלוויין מצפון לדרום</vt:lpstr>
      <vt:lpstr>PowerPoint Presentation</vt:lpstr>
      <vt:lpstr>PowerPoint Presentation</vt:lpstr>
      <vt:lpstr>הערכת ביצועי תקשורת</vt:lpstr>
      <vt:lpstr>PowerPoint Presentation</vt:lpstr>
      <vt:lpstr>PowerPoint Presentation</vt:lpstr>
      <vt:lpstr>PowerPoint Presentation</vt:lpstr>
      <vt:lpstr>Link Budget Results – Conclusions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Zemel</dc:creator>
  <cp:lastModifiedBy>Moshe Golani</cp:lastModifiedBy>
  <cp:revision>687</cp:revision>
  <cp:lastPrinted>2019-09-17T10:56:56Z</cp:lastPrinted>
  <dcterms:created xsi:type="dcterms:W3CDTF">2018-06-19T09:19:04Z</dcterms:created>
  <dcterms:modified xsi:type="dcterms:W3CDTF">2023-11-09T05:33:14Z</dcterms:modified>
</cp:coreProperties>
</file>